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332" r:id="rId3"/>
    <p:sldId id="439" r:id="rId4"/>
    <p:sldId id="538" r:id="rId5"/>
    <p:sldId id="481" r:id="rId6"/>
    <p:sldId id="536" r:id="rId7"/>
    <p:sldId id="539" r:id="rId8"/>
    <p:sldId id="537" r:id="rId9"/>
    <p:sldId id="504" r:id="rId10"/>
    <p:sldId id="482" r:id="rId11"/>
    <p:sldId id="479" r:id="rId12"/>
    <p:sldId id="540" r:id="rId13"/>
    <p:sldId id="483" r:id="rId14"/>
    <p:sldId id="584" r:id="rId15"/>
    <p:sldId id="579" r:id="rId16"/>
    <p:sldId id="582" r:id="rId17"/>
    <p:sldId id="583" r:id="rId18"/>
    <p:sldId id="546" r:id="rId19"/>
    <p:sldId id="550" r:id="rId20"/>
    <p:sldId id="551" r:id="rId21"/>
    <p:sldId id="552" r:id="rId22"/>
    <p:sldId id="541" r:id="rId23"/>
    <p:sldId id="486" r:id="rId24"/>
    <p:sldId id="569" r:id="rId25"/>
    <p:sldId id="488" r:id="rId26"/>
    <p:sldId id="494" r:id="rId27"/>
    <p:sldId id="542" r:id="rId28"/>
    <p:sldId id="489" r:id="rId29"/>
    <p:sldId id="585" r:id="rId30"/>
    <p:sldId id="590" r:id="rId31"/>
    <p:sldId id="591" r:id="rId32"/>
    <p:sldId id="589" r:id="rId33"/>
    <p:sldId id="563" r:id="rId34"/>
    <p:sldId id="543" r:id="rId35"/>
    <p:sldId id="490" r:id="rId36"/>
    <p:sldId id="573" r:id="rId37"/>
    <p:sldId id="566" r:id="rId38"/>
    <p:sldId id="544" r:id="rId39"/>
    <p:sldId id="593" r:id="rId40"/>
    <p:sldId id="594" r:id="rId41"/>
    <p:sldId id="592" r:id="rId42"/>
    <p:sldId id="534" r:id="rId43"/>
    <p:sldId id="567" r:id="rId44"/>
    <p:sldId id="574" r:id="rId45"/>
    <p:sldId id="50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5AAB35"/>
    <a:srgbClr val="FFFF00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56" autoAdjust="0"/>
  </p:normalViewPr>
  <p:slideViewPr>
    <p:cSldViewPr snapToGrid="0" snapToObjects="1">
      <p:cViewPr varScale="1">
        <p:scale>
          <a:sx n="121" d="100"/>
          <a:sy n="121" d="100"/>
        </p:scale>
        <p:origin x="1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Regular Expressions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10.0</c:v>
                </c:pt>
                <c:pt idx="2">
                  <c:v>18.0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DIG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99.0</c:v>
                </c:pt>
                <c:pt idx="1">
                  <c:v>91.0</c:v>
                </c:pt>
                <c:pt idx="2">
                  <c:v>94.0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17009664"/>
        <c:axId val="-2015893264"/>
      </c:barChart>
      <c:catAx>
        <c:axId val="-20170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5893264"/>
        <c:crosses val="autoZero"/>
        <c:auto val="1"/>
        <c:lblAlgn val="ctr"/>
        <c:lblOffset val="100"/>
        <c:noMultiLvlLbl val="0"/>
      </c:catAx>
      <c:valAx>
        <c:axId val="-201589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70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Regular Expressions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6.0</c:v>
                </c:pt>
                <c:pt idx="2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DIG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99.0</c:v>
                </c:pt>
                <c:pt idx="1">
                  <c:v>73.0</c:v>
                </c:pt>
                <c:pt idx="2">
                  <c:v>84.0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17388512"/>
        <c:axId val="-2017393440"/>
      </c:barChart>
      <c:catAx>
        <c:axId val="-201738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7393440"/>
        <c:crosses val="autoZero"/>
        <c:auto val="1"/>
        <c:lblAlgn val="ctr"/>
        <c:lblOffset val="100"/>
        <c:noMultiLvlLbl val="0"/>
      </c:catAx>
      <c:valAx>
        <c:axId val="-20173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738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95987-4C10-1F4B-BF0F-32D96FCD4BA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5F301-BE8D-EF4A-94F7-2A428BF3C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15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C1B4B-68FF-B54D-9AE1-760E9FC69FAB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72FC-E419-B745-A94B-7C7B9ADAA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7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Karma offers suggestions on how to do the mapping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7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kind of linking we do – linking based on strong, explicit attributes (phones, emails, websites, etc.)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person-1 and person-2 might be the same person … but can we find more attributes to improve our confidence 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6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Estimating text similarity</a:t>
            </a:r>
            <a:r>
              <a:rPr lang="en-US" baseline="0" dirty="0" smtClean="0"/>
              <a:t> is challenging – here we are emphasizing </a:t>
            </a:r>
            <a:r>
              <a:rPr lang="en-US" baseline="0" dirty="0" err="1" smtClean="0"/>
              <a:t>stylometric</a:t>
            </a:r>
            <a:r>
              <a:rPr lang="en-US" baseline="0" dirty="0" smtClean="0"/>
              <a:t> similarity; map-&gt;n-grams-&gt;jacquard similarity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09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Clever</a:t>
            </a:r>
            <a:r>
              <a:rPr lang="en-US" baseline="0" dirty="0" smtClean="0"/>
              <a:t> scheme for storing pair-wise similarities in a database that can be updated incrementally (so we can bypass hashing that leverages elastic search w/</a:t>
            </a:r>
            <a:r>
              <a:rPr lang="en-US" baseline="0" dirty="0" err="1" smtClean="0"/>
              <a:t>lucene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8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linking significant</a:t>
            </a:r>
            <a:r>
              <a:rPr lang="en-US" baseline="0" dirty="0" smtClean="0"/>
              <a:t> in this domain? Slide shows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4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some clever tricks</a:t>
            </a:r>
          </a:p>
          <a:p>
            <a:endParaRPr lang="en-US" dirty="0" smtClean="0"/>
          </a:p>
          <a:p>
            <a:r>
              <a:rPr lang="en-US" dirty="0" smtClean="0"/>
              <a:t>We produce </a:t>
            </a:r>
            <a:r>
              <a:rPr lang="en-US" dirty="0" err="1" smtClean="0"/>
              <a:t>json</a:t>
            </a:r>
            <a:r>
              <a:rPr lang="en-US" dirty="0" smtClean="0"/>
              <a:t> documents rooted on the classes we care about</a:t>
            </a:r>
            <a:r>
              <a:rPr lang="en-US" baseline="0" dirty="0" smtClean="0"/>
              <a:t> .. Contain enough of the graph-neighborhood so that keyword queries can work so that I can search for an </a:t>
            </a:r>
            <a:r>
              <a:rPr lang="en-US" baseline="0" dirty="0" err="1" smtClean="0"/>
              <a:t>adultservice</a:t>
            </a:r>
            <a:r>
              <a:rPr lang="en-US" baseline="0" dirty="0" smtClean="0"/>
              <a:t> using a phone number even though the phone number is really part of the seller.  Or search all offers that have the same phone number.  Basically copying over some content.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4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 descr="usc-shield-name-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30" y="349428"/>
            <a:ext cx="2235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61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2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865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5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9" name="Picture 5" descr="Viterb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60552"/>
            <a:ext cx="1184031" cy="32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67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44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3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20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4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6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2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2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9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2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5" descr="Viterb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60552"/>
            <a:ext cx="1184031" cy="32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8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2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72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0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USC Information Sciences Institute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E8283-92CB-2E47-839C-9DAC7329B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3200" kern="1200">
          <a:solidFill>
            <a:schemeClr val="tx1"/>
          </a:solidFill>
          <a:latin typeface="Impact"/>
          <a:ea typeface="+mn-ea"/>
          <a:cs typeface="Impact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Impact"/>
          <a:ea typeface="+mn-ea"/>
          <a:cs typeface="Impac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Impact"/>
          <a:ea typeface="+mn-ea"/>
          <a:cs typeface="Impac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Impact"/>
          <a:ea typeface="+mn-ea"/>
          <a:cs typeface="Impac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Impact"/>
          <a:ea typeface="+mn-ea"/>
          <a:cs typeface="Impac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0545" y="6356350"/>
            <a:ext cx="3976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n-US" dirty="0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dirty="0" smtClean="0">
                <a:solidFill>
                  <a:schemeClr val="bg1">
                    <a:lumMod val="75000"/>
                  </a:schemeClr>
                </a:solidFill>
                <a:latin typeface="Avenir Next Condensed Demi Bold"/>
                <a:ea typeface="+mn-ea"/>
                <a:cs typeface="Avenir Next Condensed Demi Bold"/>
              </a:defRPr>
            </a:lvl1pPr>
          </a:lstStyle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97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Avenir Next Condensed Demi Bold"/>
          <a:ea typeface="+mj-ea"/>
          <a:cs typeface="Avenir Next Condensed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3200" kern="1200">
          <a:solidFill>
            <a:schemeClr val="tx1"/>
          </a:solidFill>
          <a:latin typeface="Avenir Next Condensed Demi Bold"/>
          <a:ea typeface="+mn-ea"/>
          <a:cs typeface="Avenir Next Condensed Demi Bold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Avenir Next Condensed Demi Bold"/>
          <a:ea typeface="+mn-ea"/>
          <a:cs typeface="Avenir Next Condensed Demi Bol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Condensed Demi Bold"/>
          <a:ea typeface="+mn-ea"/>
          <a:cs typeface="Avenir Next Condensed Demi Bol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Condensed Demi Bold"/>
          <a:ea typeface="+mn-ea"/>
          <a:cs typeface="Avenir Next Condensed Demi Bol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Condensed Demi Bold"/>
          <a:ea typeface="+mn-ea"/>
          <a:cs typeface="Avenir Next Condensed Demi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4" Type="http://schemas.openxmlformats.org/officeDocument/2006/relationships/image" Target="../media/image15.emf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4" Type="http://schemas.openxmlformats.org/officeDocument/2006/relationships/image" Target="../media/image17.png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395412"/>
            <a:ext cx="8458200" cy="224480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accent6"/>
                </a:solidFill>
              </a:rPr>
              <a:t>Building </a:t>
            </a:r>
            <a:r>
              <a:rPr lang="en-US" sz="5400" dirty="0">
                <a:solidFill>
                  <a:schemeClr val="accent6"/>
                </a:solidFill>
              </a:rPr>
              <a:t>knowledge graphs </a:t>
            </a:r>
            <a:r>
              <a:rPr lang="en-US" sz="5400" dirty="0" smtClean="0">
                <a:solidFill>
                  <a:schemeClr val="accent6"/>
                </a:solidFill>
              </a:rPr>
              <a:t/>
            </a:r>
            <a:br>
              <a:rPr lang="en-US" sz="5400" dirty="0" smtClean="0">
                <a:solidFill>
                  <a:schemeClr val="accent6"/>
                </a:solidFill>
              </a:rPr>
            </a:br>
            <a:r>
              <a:rPr lang="en-US" sz="5400" dirty="0" smtClean="0">
                <a:solidFill>
                  <a:schemeClr val="accent6"/>
                </a:solidFill>
              </a:rPr>
              <a:t>in </a:t>
            </a:r>
            <a:r>
              <a:rPr lang="en-US" sz="5400" dirty="0" smtClean="0">
                <a:solidFill>
                  <a:schemeClr val="accent5"/>
                </a:solidFill>
              </a:rPr>
              <a:t>DIG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32593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Pedro </a:t>
            </a:r>
            <a:r>
              <a:rPr lang="en-US" dirty="0" err="1">
                <a:solidFill>
                  <a:schemeClr val="accent6"/>
                </a:solidFill>
              </a:rPr>
              <a:t>Szekely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and Craig </a:t>
            </a:r>
            <a:r>
              <a:rPr lang="en-US" dirty="0" smtClean="0">
                <a:solidFill>
                  <a:schemeClr val="accent6"/>
                </a:solidFill>
              </a:rPr>
              <a:t>Knoblock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University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of Southern California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Information Sciences Institute</a:t>
            </a:r>
          </a:p>
          <a:p>
            <a:r>
              <a:rPr lang="en-US" sz="2400" dirty="0" err="1" smtClean="0">
                <a:solidFill>
                  <a:schemeClr val="accent6"/>
                </a:solidFill>
              </a:rPr>
              <a:t>dig.isi.edu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Data </a:t>
            </a:r>
            <a:r>
              <a:rPr lang="en-US" dirty="0" smtClean="0">
                <a:solidFill>
                  <a:schemeClr val="accent6"/>
                </a:solidFill>
              </a:rPr>
              <a:t>Acquisition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831" y="1215958"/>
            <a:ext cx="81609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Impact"/>
                <a:cs typeface="Impact"/>
              </a:rPr>
              <a:t>downloading relevant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452" y="3239820"/>
            <a:ext cx="86550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batch </a:t>
            </a:r>
            <a:r>
              <a:rPr lang="en-US" sz="3200" dirty="0" smtClean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real-time</a:t>
            </a:r>
            <a:r>
              <a:rPr lang="en-US" sz="3200" dirty="0">
                <a:solidFill>
                  <a:srgbClr val="7F7F7F"/>
                </a:solidFill>
                <a:latin typeface="Impact"/>
                <a:cs typeface="Impact"/>
              </a:rPr>
              <a:t> </a:t>
            </a:r>
            <a:endParaRPr lang="en-US" sz="3200" dirty="0" smtClean="0">
              <a:solidFill>
                <a:srgbClr val="7F7F7F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ctr"/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</a:p>
          <a:p>
            <a:pPr algn="ctr"/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Web pages</a:t>
            </a:r>
            <a:r>
              <a:rPr lang="en-US" sz="3200" dirty="0" smtClean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Web service </a:t>
            </a:r>
            <a:r>
              <a:rPr lang="en-US" sz="3200" dirty="0" smtClean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database </a:t>
            </a:r>
            <a:r>
              <a:rPr lang="en-US" sz="3200" dirty="0" smtClean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b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</a:br>
            <a:r>
              <a:rPr lang="en-US" sz="3200" dirty="0">
                <a:solidFill>
                  <a:srgbClr val="7F7F7F"/>
                </a:solidFill>
                <a:latin typeface="Impact"/>
                <a:cs typeface="Impact"/>
              </a:rPr>
              <a:t>CSV </a:t>
            </a:r>
            <a:r>
              <a:rPr lang="en-US" sz="3200" dirty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Excel </a:t>
            </a:r>
            <a:r>
              <a:rPr lang="en-US" sz="3200" dirty="0" smtClean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XML </a:t>
            </a:r>
            <a:r>
              <a:rPr lang="en-US" sz="3200" dirty="0">
                <a:solidFill>
                  <a:schemeClr val="accent6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200" dirty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Impact"/>
                <a:cs typeface="Impact"/>
              </a:rPr>
              <a:t>JSON</a:t>
            </a:r>
            <a:endParaRPr lang="en-US" sz="3200" dirty="0">
              <a:solidFill>
                <a:srgbClr val="7F7F7F"/>
              </a:solidFill>
              <a:latin typeface="Avenir Next Condensed Demi Bold"/>
              <a:cs typeface="Avenir Next Condensed Demi Bold"/>
            </a:endParaRPr>
          </a:p>
          <a:p>
            <a:pPr algn="ctr"/>
            <a:endParaRPr lang="en-US" sz="3200" dirty="0">
              <a:solidFill>
                <a:srgbClr val="C00000"/>
              </a:solidFill>
              <a:latin typeface="Avenir Next Condensed Demi Bold"/>
              <a:cs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26149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Steps</a:t>
            </a:r>
            <a:r>
              <a:rPr lang="en-US" sz="6000" dirty="0" smtClean="0"/>
              <a:t> To Build a </a:t>
            </a:r>
            <a:r>
              <a:rPr lang="en-US" sz="6000" dirty="0" smtClean="0">
                <a:solidFill>
                  <a:srgbClr val="7EB606"/>
                </a:solidFill>
              </a:rPr>
              <a:t>DIG</a:t>
            </a:r>
            <a:endParaRPr lang="en-US" sz="6000" dirty="0">
              <a:solidFill>
                <a:srgbClr val="7EB60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dig-architectur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6"/>
          <a:stretch/>
        </p:blipFill>
        <p:spPr>
          <a:xfrm>
            <a:off x="0" y="2361729"/>
            <a:ext cx="9144000" cy="221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291" y="46810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Impact"/>
                <a:cs typeface="Impact"/>
              </a:rPr>
              <a:t>Data A</a:t>
            </a:r>
            <a:r>
              <a:rPr lang="en-US" sz="1600" dirty="0" smtClean="0">
                <a:latin typeface="Impact"/>
                <a:cs typeface="Impact"/>
              </a:rPr>
              <a:t>cquisition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591" y="4690839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Feature </a:t>
            </a:r>
            <a:b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</a:br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Extraction</a:t>
            </a:r>
            <a:endParaRPr lang="en-US" sz="1600" dirty="0">
              <a:solidFill>
                <a:srgbClr val="FF0000"/>
              </a:solidFill>
              <a:latin typeface="Impact"/>
              <a:cs typeface="Impact"/>
            </a:endParaRPr>
          </a:p>
          <a:p>
            <a:endParaRPr lang="en-US" sz="4000" dirty="0" smtClean="0">
              <a:solidFill>
                <a:srgbClr val="FF0000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32" y="4692962"/>
            <a:ext cx="184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Alignment</a:t>
            </a:r>
            <a:endParaRPr lang="en-US" sz="1600" dirty="0">
              <a:latin typeface="Impact"/>
              <a:cs typeface="Impact"/>
            </a:endParaRPr>
          </a:p>
          <a:p>
            <a:endParaRPr lang="en-US" sz="16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053" y="4707027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Entity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Resolution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384" y="4692962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Graph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Construction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1903" y="4738250"/>
            <a:ext cx="1843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User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Interface</a:t>
            </a:r>
            <a:endParaRPr lang="en-US" sz="1600" dirty="0">
              <a:latin typeface="Impact"/>
              <a:cs typeface="Impact"/>
            </a:endParaRPr>
          </a:p>
          <a:p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316924" y="4139497"/>
            <a:ext cx="0" cy="541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2394307" y="4139497"/>
            <a:ext cx="6798" cy="551342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75500" y="4139496"/>
            <a:ext cx="0" cy="5377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60503" y="4139497"/>
            <a:ext cx="0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686800" y="4217895"/>
            <a:ext cx="0" cy="551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6531388" y="4249256"/>
            <a:ext cx="9510" cy="4437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8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Feature Extraction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831" y="1215958"/>
            <a:ext cx="81609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Impact"/>
                <a:cs typeface="Impact"/>
              </a:rPr>
              <a:t>from 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raw</a:t>
            </a:r>
            <a:r>
              <a:rPr lang="en-US" sz="3200" dirty="0" smtClean="0">
                <a:latin typeface="Impact"/>
                <a:cs typeface="Impact"/>
              </a:rPr>
              <a:t> sources to </a:t>
            </a: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structured</a:t>
            </a:r>
            <a:r>
              <a:rPr lang="en-US" sz="3200" dirty="0" smtClean="0">
                <a:latin typeface="Impact"/>
                <a:cs typeface="Impact"/>
              </a:rPr>
              <a:t> data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7200" y="2083828"/>
            <a:ext cx="8229600" cy="40423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Impact"/>
                <a:ea typeface="+mn-ea"/>
                <a:cs typeface="Impac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+mn-ea"/>
                <a:cs typeface="Impac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mpact"/>
                <a:ea typeface="+mn-ea"/>
                <a:cs typeface="Impac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Impact"/>
                <a:ea typeface="+mn-ea"/>
                <a:cs typeface="Impac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Impact"/>
                <a:ea typeface="+mn-ea"/>
                <a:cs typeface="Impac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trainable </a:t>
            </a:r>
            <a:r>
              <a:rPr lang="en-US" dirty="0" smtClean="0">
                <a:solidFill>
                  <a:schemeClr val="accent5"/>
                </a:solidFill>
              </a:rPr>
              <a:t>text</a:t>
            </a:r>
            <a:r>
              <a:rPr lang="en-US" dirty="0" smtClean="0"/>
              <a:t> extractors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extraction from structured </a:t>
            </a:r>
            <a:r>
              <a:rPr lang="en-US" dirty="0" smtClean="0">
                <a:solidFill>
                  <a:srgbClr val="7EB606"/>
                </a:solidFill>
              </a:rPr>
              <a:t>Web pages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EB606"/>
                </a:solidFill>
              </a:rPr>
              <a:t>image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7EB606"/>
                </a:solidFill>
              </a:rPr>
              <a:t>PDF</a:t>
            </a:r>
            <a:r>
              <a:rPr lang="en-US" dirty="0" smtClean="0"/>
              <a:t> extractor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Feature Extraction from Text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249092" y="3475581"/>
            <a:ext cx="806124" cy="828969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981665"/>
            <a:ext cx="416844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Gill Sans"/>
                <a:cs typeface="Gill Sans"/>
              </a:rPr>
              <a:t>“YOU don't </a:t>
            </a:r>
            <a:r>
              <a:rPr lang="en-US" sz="2400" dirty="0" err="1" smtClean="0">
                <a:latin typeface="Gill Sans"/>
                <a:cs typeface="Gill Sans"/>
              </a:rPr>
              <a:t>wanna</a:t>
            </a:r>
            <a:r>
              <a:rPr lang="en-US" sz="2400" dirty="0" smtClean="0">
                <a:latin typeface="Gill Sans"/>
                <a:cs typeface="Gill Sans"/>
              </a:rPr>
              <a:t> miss out on ME :) Perfect </a:t>
            </a:r>
            <a:r>
              <a:rPr lang="en-US" sz="2400" dirty="0" err="1" smtClean="0">
                <a:latin typeface="Gill Sans"/>
                <a:cs typeface="Gill Sans"/>
              </a:rPr>
              <a:t>lil</a:t>
            </a:r>
            <a:r>
              <a:rPr lang="en-US" sz="2400" dirty="0" smtClean="0">
                <a:latin typeface="Gill Sans"/>
                <a:cs typeface="Gill Sans"/>
              </a:rPr>
              <a:t> booty Green eyes Long curly black hair </a:t>
            </a:r>
            <a:r>
              <a:rPr lang="en-US" sz="2400" dirty="0" err="1" smtClean="0">
                <a:latin typeface="Gill Sans"/>
                <a:cs typeface="Gill Sans"/>
              </a:rPr>
              <a:t>Im</a:t>
            </a:r>
            <a:r>
              <a:rPr lang="en-US" sz="2400" dirty="0" smtClean="0">
                <a:latin typeface="Gill Sans"/>
                <a:cs typeface="Gill Sans"/>
              </a:rPr>
              <a:t> a Irish, Armenian and Filipino mixed princess :) ❤ Kim ❤ </a:t>
            </a:r>
            <a:r>
              <a:rPr lang="en-US" sz="2400" dirty="0">
                <a:latin typeface="Gill Sans"/>
                <a:cs typeface="Gill Sans"/>
              </a:rPr>
              <a:t>7</a:t>
            </a:r>
            <a:r>
              <a:rPr lang="en-US" sz="2400" dirty="0" smtClean="0">
                <a:latin typeface="Gill Sans"/>
                <a:cs typeface="Gill Sans"/>
              </a:rPr>
              <a:t>○</a:t>
            </a:r>
            <a:r>
              <a:rPr lang="en-US" sz="2400" dirty="0">
                <a:latin typeface="Gill Sans"/>
                <a:cs typeface="Gill Sans"/>
              </a:rPr>
              <a:t>7</a:t>
            </a:r>
            <a:r>
              <a:rPr lang="en-US" sz="2400" dirty="0" smtClean="0">
                <a:latin typeface="Gill Sans"/>
                <a:cs typeface="Gill Sans"/>
              </a:rPr>
              <a:t>~7two7~7four77 ❤ HH 80 roses ❤ Hour 120 roses ❤ 15 </a:t>
            </a:r>
            <a:r>
              <a:rPr lang="en-US" sz="2400" dirty="0" err="1" smtClean="0">
                <a:latin typeface="Gill Sans"/>
                <a:cs typeface="Gill Sans"/>
              </a:rPr>
              <a:t>mins</a:t>
            </a:r>
            <a:r>
              <a:rPr lang="en-US" sz="2400" dirty="0" smtClean="0">
                <a:latin typeface="Gill Sans"/>
                <a:cs typeface="Gill Sans"/>
              </a:rPr>
              <a:t> 60 roses” 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2217880"/>
            <a:ext cx="43421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28800" algn="r"/>
                <a:tab pos="2001838" algn="l"/>
              </a:tabLst>
            </a:pPr>
            <a:r>
              <a:rPr lang="en-US" sz="2800" dirty="0" smtClean="0">
                <a:solidFill>
                  <a:srgbClr val="FFFF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rgbClr val="7EB606"/>
                </a:solidFill>
                <a:cs typeface="Ostrich Sans Medium"/>
              </a:rPr>
              <a:t>name: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Kim</a:t>
            </a:r>
          </a:p>
          <a:p>
            <a:pPr>
              <a:tabLst>
                <a:tab pos="1828800" algn="r"/>
                <a:tab pos="2001838" algn="l"/>
              </a:tabLst>
            </a:pP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chemeClr val="accent5"/>
                </a:solidFill>
                <a:cs typeface="Ostrich Sans Medium"/>
              </a:rPr>
              <a:t>eye-color: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green</a:t>
            </a:r>
          </a:p>
          <a:p>
            <a:pPr>
              <a:tabLst>
                <a:tab pos="1828800" algn="r"/>
                <a:tab pos="2001838" algn="l"/>
              </a:tabLst>
            </a:pP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rgbClr val="7EB606"/>
                </a:solidFill>
                <a:cs typeface="Ostrich Sans Medium"/>
              </a:rPr>
              <a:t>hair-color: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black</a:t>
            </a:r>
          </a:p>
          <a:p>
            <a:pPr>
              <a:tabLst>
                <a:tab pos="1828800" algn="r"/>
                <a:tab pos="2001838" algn="l"/>
              </a:tabLst>
            </a:pP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rgbClr val="7EB606"/>
                </a:solidFill>
                <a:cs typeface="Ostrich Sans Medium"/>
              </a:rPr>
              <a:t>phone: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707-727-7477</a:t>
            </a:r>
          </a:p>
          <a:p>
            <a:pPr>
              <a:tabLst>
                <a:tab pos="1828800" algn="r"/>
                <a:tab pos="2001838" algn="l"/>
              </a:tabLst>
            </a:pP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rgbClr val="7EB606"/>
                </a:solidFill>
                <a:cs typeface="Ostrich Sans Medium"/>
              </a:rPr>
              <a:t>rate: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$60/15min</a:t>
            </a:r>
          </a:p>
          <a:p>
            <a:pPr>
              <a:tabLst>
                <a:tab pos="1828800" algn="r"/>
                <a:tab pos="2001838" algn="l"/>
              </a:tabLst>
            </a:pPr>
            <a:r>
              <a:rPr lang="en-US" sz="2800" dirty="0">
                <a:solidFill>
                  <a:srgbClr val="0000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$80/30min</a:t>
            </a:r>
          </a:p>
          <a:p>
            <a:pPr>
              <a:tabLst>
                <a:tab pos="1828800" algn="r"/>
                <a:tab pos="2001838" algn="l"/>
              </a:tabLst>
            </a:pPr>
            <a:r>
              <a:rPr lang="en-US" sz="2800" dirty="0">
                <a:solidFill>
                  <a:srgbClr val="000000"/>
                </a:solidFill>
                <a:cs typeface="Ostrich Sans Medium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cs typeface="Ostrich Sans Medium"/>
              </a:rPr>
              <a:t>	$120/60min</a:t>
            </a:r>
            <a:endParaRPr lang="en-US" sz="2800" dirty="0">
              <a:solidFill>
                <a:srgbClr val="000000"/>
              </a:solidFill>
              <a:cs typeface="Ostrich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264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549" t="6699" r="5046" b="20267"/>
          <a:stretch/>
        </p:blipFill>
        <p:spPr>
          <a:xfrm>
            <a:off x="0" y="1038496"/>
            <a:ext cx="9142994" cy="5539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35283"/>
            <a:ext cx="9144000" cy="1373429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endParaRPr lang="en-US" sz="4800" dirty="0">
              <a:solidFill>
                <a:schemeClr val="tx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Ostrich Sans Medium"/>
              <a:cs typeface="Ostrich Sans Medium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20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710545" y="6492875"/>
            <a:ext cx="3976255" cy="365125"/>
          </a:xfrm>
        </p:spPr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2895600" cy="365125"/>
          </a:xfrm>
        </p:spPr>
        <p:txBody>
          <a:bodyPr/>
          <a:lstStyle/>
          <a:p>
            <a:r>
              <a:rPr lang="en-US" dirty="0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-CHEERING-CROWD-facebook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8" r="29168"/>
          <a:stretch/>
        </p:blipFill>
        <p:spPr>
          <a:xfrm>
            <a:off x="0" y="-26464"/>
            <a:ext cx="9144000" cy="688446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-35283"/>
            <a:ext cx="9144000" cy="6893283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35283"/>
            <a:ext cx="9144000" cy="1373429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endParaRPr lang="en-US" sz="4800" dirty="0">
              <a:solidFill>
                <a:schemeClr val="tx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Ostrich Sans Medium"/>
              <a:cs typeface="Ostrich Sans Medium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1,000’s of Tasks (2 Cents/Sentence)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723" b="-544"/>
          <a:stretch/>
        </p:blipFill>
        <p:spPr>
          <a:xfrm>
            <a:off x="298174" y="1329326"/>
            <a:ext cx="8547652" cy="55658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CRF Extractors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09908208"/>
              </p:ext>
            </p:extLst>
          </p:nvPr>
        </p:nvGraphicFramePr>
        <p:xfrm>
          <a:off x="457200" y="2315720"/>
          <a:ext cx="3910617" cy="336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75642450"/>
              </p:ext>
            </p:extLst>
          </p:nvPr>
        </p:nvGraphicFramePr>
        <p:xfrm>
          <a:off x="4572000" y="2315720"/>
          <a:ext cx="3910617" cy="336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91105" y="2007031"/>
            <a:ext cx="64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Eyes</a:t>
            </a:r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6527308" y="2007031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Hair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EB606"/>
                </a:solidFill>
              </a:rPr>
              <a:t>Structured</a:t>
            </a:r>
            <a:r>
              <a:rPr lang="en-US" dirty="0" smtClean="0"/>
              <a:t> </a:t>
            </a:r>
            <a:r>
              <a:rPr lang="en-US" dirty="0"/>
              <a:t>Extraction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2" y="1300975"/>
            <a:ext cx="8033115" cy="5557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02" y="1300975"/>
            <a:ext cx="3152078" cy="43118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0117" y="2423532"/>
            <a:ext cx="1598342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0117" y="2639122"/>
            <a:ext cx="1598342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80117" y="2847278"/>
            <a:ext cx="1598342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27648" y="2436541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27648" y="2646556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7648" y="2847278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67414" y="3655740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67414" y="3863896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67414" y="4072052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67414" y="4272774"/>
            <a:ext cx="101104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1902" y="4644482"/>
            <a:ext cx="7679474" cy="43303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7034" y="5194609"/>
            <a:ext cx="3590693" cy="166339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44858" y="1811145"/>
            <a:ext cx="602165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27648" y="3048000"/>
            <a:ext cx="1865971" cy="2081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1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Extraction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529243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laque 25"/>
          <p:cNvSpPr/>
          <p:nvPr/>
        </p:nvSpPr>
        <p:spPr>
          <a:xfrm>
            <a:off x="847294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Plaque 26"/>
          <p:cNvSpPr/>
          <p:nvPr/>
        </p:nvSpPr>
        <p:spPr>
          <a:xfrm>
            <a:off x="1110642" y="2997048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Plaque 27"/>
          <p:cNvSpPr/>
          <p:nvPr/>
        </p:nvSpPr>
        <p:spPr>
          <a:xfrm>
            <a:off x="898501" y="340670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Plaque 28"/>
          <p:cNvSpPr/>
          <p:nvPr/>
        </p:nvSpPr>
        <p:spPr>
          <a:xfrm>
            <a:off x="1217347" y="331160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Plaque 29"/>
          <p:cNvSpPr/>
          <p:nvPr/>
        </p:nvSpPr>
        <p:spPr>
          <a:xfrm>
            <a:off x="1096011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Plaque 30"/>
          <p:cNvSpPr/>
          <p:nvPr/>
        </p:nvSpPr>
        <p:spPr>
          <a:xfrm>
            <a:off x="1359359" y="367736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Plaque 31"/>
          <p:cNvSpPr/>
          <p:nvPr/>
        </p:nvSpPr>
        <p:spPr>
          <a:xfrm>
            <a:off x="1147218" y="408701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Plaque 32"/>
          <p:cNvSpPr/>
          <p:nvPr/>
        </p:nvSpPr>
        <p:spPr>
          <a:xfrm>
            <a:off x="1466064" y="399191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Plaque 33"/>
          <p:cNvSpPr/>
          <p:nvPr/>
        </p:nvSpPr>
        <p:spPr>
          <a:xfrm>
            <a:off x="1600125" y="378839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Plaque 34"/>
          <p:cNvSpPr/>
          <p:nvPr/>
        </p:nvSpPr>
        <p:spPr>
          <a:xfrm>
            <a:off x="862243" y="383741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Plaque 35"/>
          <p:cNvSpPr/>
          <p:nvPr/>
        </p:nvSpPr>
        <p:spPr>
          <a:xfrm>
            <a:off x="1440462" y="418934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Plaque 36"/>
          <p:cNvSpPr/>
          <p:nvPr/>
        </p:nvSpPr>
        <p:spPr>
          <a:xfrm>
            <a:off x="931980" y="422886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Plaque 37"/>
          <p:cNvSpPr/>
          <p:nvPr/>
        </p:nvSpPr>
        <p:spPr>
          <a:xfrm>
            <a:off x="1548918" y="299469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Plaque 38"/>
          <p:cNvSpPr/>
          <p:nvPr/>
        </p:nvSpPr>
        <p:spPr>
          <a:xfrm>
            <a:off x="926176" y="3197774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Plaque 39"/>
          <p:cNvSpPr/>
          <p:nvPr/>
        </p:nvSpPr>
        <p:spPr>
          <a:xfrm>
            <a:off x="1600125" y="3404342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Plaque 40"/>
          <p:cNvSpPr/>
          <p:nvPr/>
        </p:nvSpPr>
        <p:spPr>
          <a:xfrm>
            <a:off x="740588" y="333720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Plaque 41"/>
          <p:cNvSpPr/>
          <p:nvPr/>
        </p:nvSpPr>
        <p:spPr>
          <a:xfrm>
            <a:off x="1227051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Plaque 42"/>
          <p:cNvSpPr/>
          <p:nvPr/>
        </p:nvSpPr>
        <p:spPr>
          <a:xfrm>
            <a:off x="1490399" y="3075331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Plaque 43"/>
          <p:cNvSpPr/>
          <p:nvPr/>
        </p:nvSpPr>
        <p:spPr>
          <a:xfrm>
            <a:off x="1278258" y="3484983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Plaque 44"/>
          <p:cNvSpPr/>
          <p:nvPr/>
        </p:nvSpPr>
        <p:spPr>
          <a:xfrm>
            <a:off x="1597104" y="3389886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Plaque 45"/>
          <p:cNvSpPr/>
          <p:nvPr/>
        </p:nvSpPr>
        <p:spPr>
          <a:xfrm>
            <a:off x="762535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Plaque 46"/>
          <p:cNvSpPr/>
          <p:nvPr/>
        </p:nvSpPr>
        <p:spPr>
          <a:xfrm>
            <a:off x="1025883" y="3558225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Plaque 47"/>
          <p:cNvSpPr/>
          <p:nvPr/>
        </p:nvSpPr>
        <p:spPr>
          <a:xfrm>
            <a:off x="813742" y="3967877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Plaque 48"/>
          <p:cNvSpPr/>
          <p:nvPr/>
        </p:nvSpPr>
        <p:spPr>
          <a:xfrm>
            <a:off x="1132588" y="3872780"/>
            <a:ext cx="213411" cy="263170"/>
          </a:xfrm>
          <a:prstGeom prst="plaque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483197" y="4725797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nput: </a:t>
            </a:r>
          </a:p>
          <a:p>
            <a:pPr algn="ctr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ile of pages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63390" y="3190567"/>
            <a:ext cx="1070517" cy="819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Classify by</a:t>
            </a:r>
          </a:p>
          <a:p>
            <a:pPr algn="ctr"/>
            <a:r>
              <a:rPr lang="en-US" sz="1600" dirty="0" smtClean="0"/>
              <a:t>Templates</a:t>
            </a:r>
            <a:endParaRPr lang="en-US" sz="1600" dirty="0"/>
          </a:p>
        </p:txBody>
      </p:sp>
      <p:sp>
        <p:nvSpPr>
          <p:cNvPr id="51" name="Right Arrow 50"/>
          <p:cNvSpPr/>
          <p:nvPr/>
        </p:nvSpPr>
        <p:spPr>
          <a:xfrm>
            <a:off x="2125702" y="3419166"/>
            <a:ext cx="362415" cy="423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ight Arrow 51"/>
          <p:cNvSpPr/>
          <p:nvPr/>
        </p:nvSpPr>
        <p:spPr>
          <a:xfrm>
            <a:off x="3737055" y="3419166"/>
            <a:ext cx="362415" cy="423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Can 52"/>
          <p:cNvSpPr/>
          <p:nvPr/>
        </p:nvSpPr>
        <p:spPr>
          <a:xfrm>
            <a:off x="4217827" y="2679469"/>
            <a:ext cx="1438546" cy="1899846"/>
          </a:xfrm>
          <a:prstGeom prst="can">
            <a:avLst>
              <a:gd name="adj" fmla="val 1584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Plaque 59"/>
          <p:cNvSpPr/>
          <p:nvPr/>
        </p:nvSpPr>
        <p:spPr>
          <a:xfrm>
            <a:off x="4398586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Plaque 64"/>
          <p:cNvSpPr/>
          <p:nvPr/>
        </p:nvSpPr>
        <p:spPr>
          <a:xfrm>
            <a:off x="4398586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Plaque 77"/>
          <p:cNvSpPr/>
          <p:nvPr/>
        </p:nvSpPr>
        <p:spPr>
          <a:xfrm>
            <a:off x="4398586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Plaque 82"/>
          <p:cNvSpPr/>
          <p:nvPr/>
        </p:nvSpPr>
        <p:spPr>
          <a:xfrm>
            <a:off x="4398586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Plaque 93"/>
          <p:cNvSpPr/>
          <p:nvPr/>
        </p:nvSpPr>
        <p:spPr>
          <a:xfrm>
            <a:off x="4698830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Plaque 94"/>
          <p:cNvSpPr/>
          <p:nvPr/>
        </p:nvSpPr>
        <p:spPr>
          <a:xfrm>
            <a:off x="4698830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6" name="Plaque 95"/>
          <p:cNvSpPr/>
          <p:nvPr/>
        </p:nvSpPr>
        <p:spPr>
          <a:xfrm>
            <a:off x="4698830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7" name="Plaque 96"/>
          <p:cNvSpPr/>
          <p:nvPr/>
        </p:nvSpPr>
        <p:spPr>
          <a:xfrm>
            <a:off x="4698830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Plaque 98"/>
          <p:cNvSpPr/>
          <p:nvPr/>
        </p:nvSpPr>
        <p:spPr>
          <a:xfrm>
            <a:off x="4990002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Plaque 99"/>
          <p:cNvSpPr/>
          <p:nvPr/>
        </p:nvSpPr>
        <p:spPr>
          <a:xfrm>
            <a:off x="4990002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Plaque 100"/>
          <p:cNvSpPr/>
          <p:nvPr/>
        </p:nvSpPr>
        <p:spPr>
          <a:xfrm>
            <a:off x="4990002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Plaque 101"/>
          <p:cNvSpPr/>
          <p:nvPr/>
        </p:nvSpPr>
        <p:spPr>
          <a:xfrm>
            <a:off x="4990002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4" name="Plaque 103"/>
          <p:cNvSpPr/>
          <p:nvPr/>
        </p:nvSpPr>
        <p:spPr>
          <a:xfrm>
            <a:off x="5272722" y="3443488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Plaque 104"/>
          <p:cNvSpPr/>
          <p:nvPr/>
        </p:nvSpPr>
        <p:spPr>
          <a:xfrm>
            <a:off x="5272722" y="312375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6" name="Plaque 105"/>
          <p:cNvSpPr/>
          <p:nvPr/>
        </p:nvSpPr>
        <p:spPr>
          <a:xfrm>
            <a:off x="5272722" y="4082958"/>
            <a:ext cx="214711" cy="235063"/>
          </a:xfrm>
          <a:prstGeom prst="plaque">
            <a:avLst>
              <a:gd name="adj" fmla="val 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Plaque 106"/>
          <p:cNvSpPr/>
          <p:nvPr/>
        </p:nvSpPr>
        <p:spPr>
          <a:xfrm>
            <a:off x="5272722" y="3763223"/>
            <a:ext cx="214711" cy="235063"/>
          </a:xfrm>
          <a:prstGeom prst="plaque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TextBox 108"/>
          <p:cNvSpPr txBox="1"/>
          <p:nvPr/>
        </p:nvSpPr>
        <p:spPr>
          <a:xfrm>
            <a:off x="4114629" y="4725797"/>
            <a:ext cx="161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pages clustered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y template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47728" y="2144958"/>
            <a:ext cx="2081795" cy="591017"/>
            <a:chOff x="6447728" y="2144958"/>
            <a:chExt cx="2081795" cy="591017"/>
          </a:xfrm>
        </p:grpSpPr>
        <p:sp>
          <p:nvSpPr>
            <p:cNvPr id="54" name="Diamond 53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Infer</a:t>
              </a:r>
            </a:p>
            <a:p>
              <a:pPr algn="ctr"/>
              <a:r>
                <a:rPr lang="en-US" sz="1600" dirty="0" smtClean="0"/>
                <a:t>Extractor</a:t>
              </a:r>
              <a:endParaRPr lang="en-US" sz="1600" dirty="0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447728" y="2925744"/>
            <a:ext cx="2081795" cy="591017"/>
            <a:chOff x="6447728" y="2144958"/>
            <a:chExt cx="2081795" cy="591017"/>
          </a:xfrm>
        </p:grpSpPr>
        <p:sp>
          <p:nvSpPr>
            <p:cNvPr id="66" name="Diamond 65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Infer</a:t>
              </a:r>
            </a:p>
            <a:p>
              <a:pPr algn="ctr"/>
              <a:r>
                <a:rPr lang="en-US" sz="1600" dirty="0" smtClean="0"/>
                <a:t>Extractor</a:t>
              </a:r>
              <a:endParaRPr lang="en-US" sz="1600" dirty="0"/>
            </a:p>
          </p:txBody>
        </p:sp>
        <p:sp>
          <p:nvSpPr>
            <p:cNvPr id="68" name="Right Arrow 67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47728" y="3706530"/>
            <a:ext cx="2081795" cy="591017"/>
            <a:chOff x="6447728" y="2144958"/>
            <a:chExt cx="2081795" cy="591017"/>
          </a:xfrm>
        </p:grpSpPr>
        <p:sp>
          <p:nvSpPr>
            <p:cNvPr id="70" name="Diamond 69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Infer</a:t>
              </a:r>
            </a:p>
            <a:p>
              <a:pPr algn="ctr"/>
              <a:r>
                <a:rPr lang="en-US" sz="1600" dirty="0" smtClean="0"/>
                <a:t>Extractor</a:t>
              </a:r>
              <a:endParaRPr lang="en-US" sz="1600" dirty="0"/>
            </a:p>
          </p:txBody>
        </p:sp>
        <p:sp>
          <p:nvSpPr>
            <p:cNvPr id="72" name="Right Arrow 71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447728" y="4487316"/>
            <a:ext cx="2081795" cy="591017"/>
            <a:chOff x="6447728" y="2144958"/>
            <a:chExt cx="2081795" cy="591017"/>
          </a:xfrm>
        </p:grpSpPr>
        <p:sp>
          <p:nvSpPr>
            <p:cNvPr id="74" name="Diamond 73"/>
            <p:cNvSpPr/>
            <p:nvPr/>
          </p:nvSpPr>
          <p:spPr>
            <a:xfrm>
              <a:off x="8148295" y="2187980"/>
              <a:ext cx="381228" cy="504972"/>
            </a:xfrm>
            <a:prstGeom prst="diamond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447728" y="2144958"/>
              <a:ext cx="1070517" cy="591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Infer</a:t>
              </a:r>
            </a:p>
            <a:p>
              <a:pPr algn="ctr"/>
              <a:r>
                <a:rPr lang="en-US" sz="1600" dirty="0" smtClean="0"/>
                <a:t>Extractor</a:t>
              </a:r>
              <a:endParaRPr lang="en-US" sz="1600" dirty="0"/>
            </a:p>
          </p:txBody>
        </p:sp>
        <p:sp>
          <p:nvSpPr>
            <p:cNvPr id="76" name="Right Arrow 75"/>
            <p:cNvSpPr/>
            <p:nvPr/>
          </p:nvSpPr>
          <p:spPr>
            <a:xfrm>
              <a:off x="7660420" y="2228592"/>
              <a:ext cx="362415" cy="423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5574182" y="2516429"/>
            <a:ext cx="775412" cy="681345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574182" y="3206916"/>
            <a:ext cx="775326" cy="35131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574182" y="3872781"/>
            <a:ext cx="775326" cy="210177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574182" y="4189344"/>
            <a:ext cx="775326" cy="58738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57396" y="519481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extractor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Extraction Tool</a:t>
            </a:r>
            <a:endParaRPr lang="en-US" dirty="0"/>
          </a:p>
        </p:txBody>
      </p:sp>
      <p:pic>
        <p:nvPicPr>
          <p:cNvPr id="4" name="Picture 3" descr="Screen Shot 2016-03-10 at 2.5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4545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llas-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56" y="2846737"/>
            <a:ext cx="768101" cy="630258"/>
          </a:xfrm>
          <a:prstGeom prst="rect">
            <a:avLst/>
          </a:prstGeom>
        </p:spPr>
      </p:pic>
      <p:pic>
        <p:nvPicPr>
          <p:cNvPr id="10" name="Picture 9" descr="indianapolis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94" y="3112481"/>
            <a:ext cx="743696" cy="635814"/>
          </a:xfrm>
          <a:prstGeom prst="rect">
            <a:avLst/>
          </a:prstGeom>
        </p:spPr>
      </p:pic>
      <p:pic>
        <p:nvPicPr>
          <p:cNvPr id="12" name="Picture 11" descr="npg-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04" y="3129008"/>
            <a:ext cx="662005" cy="535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7EB606"/>
                </a:solidFill>
              </a:rPr>
              <a:t>Goal</a:t>
            </a:r>
            <a:endParaRPr lang="en-US" sz="8000" dirty="0">
              <a:solidFill>
                <a:srgbClr val="7EB60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crystal-bridges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15" y="2474224"/>
            <a:ext cx="799534" cy="654784"/>
          </a:xfrm>
          <a:prstGeom prst="rect">
            <a:avLst/>
          </a:prstGeom>
        </p:spPr>
      </p:pic>
      <p:pic>
        <p:nvPicPr>
          <p:cNvPr id="11" name="Picture 10" descr="met-we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05" y="2332629"/>
            <a:ext cx="816335" cy="622696"/>
          </a:xfrm>
          <a:prstGeom prst="rect">
            <a:avLst/>
          </a:prstGeom>
        </p:spPr>
      </p:pic>
      <p:pic>
        <p:nvPicPr>
          <p:cNvPr id="13" name="Picture 12" descr="saam-we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98" y="2590675"/>
            <a:ext cx="656404" cy="571191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21248282">
            <a:off x="597344" y="1878751"/>
            <a:ext cx="3235410" cy="3226793"/>
          </a:xfrm>
          <a:prstGeom prst="cloud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2840" y="4164489"/>
            <a:ext cx="495300" cy="35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66" y="4164489"/>
            <a:ext cx="495300" cy="35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907" y="3986689"/>
            <a:ext cx="495300" cy="355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0870" y="4164489"/>
            <a:ext cx="495300" cy="355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8855" y="3986689"/>
            <a:ext cx="495300" cy="355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302" y="4028661"/>
            <a:ext cx="495300" cy="3556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4197932" y="3112482"/>
            <a:ext cx="1034273" cy="110841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6708" y="2443982"/>
            <a:ext cx="2163005" cy="258981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9950" y="5414911"/>
            <a:ext cx="3461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6"/>
                </a:solidFill>
                <a:latin typeface="Impact"/>
                <a:cs typeface="Impact"/>
              </a:rPr>
              <a:t>raw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C00000"/>
                </a:solidFill>
                <a:latin typeface="Impact"/>
                <a:cs typeface="Impact"/>
              </a:rPr>
              <a:t>messy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C00000"/>
                </a:solidFill>
                <a:latin typeface="Impact"/>
                <a:cs typeface="Impact"/>
              </a:rPr>
              <a:t>disconnected</a:t>
            </a:r>
            <a:endParaRPr lang="en-US" sz="3200" dirty="0" smtClean="0">
              <a:solidFill>
                <a:srgbClr val="C00000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91909" y="5414911"/>
            <a:ext cx="3294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5"/>
                </a:solidFill>
                <a:latin typeface="Impact"/>
                <a:cs typeface="Impact"/>
              </a:rPr>
              <a:t>clean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7EB606"/>
                </a:solidFill>
                <a:latin typeface="Impact"/>
                <a:cs typeface="Impact"/>
              </a:rPr>
              <a:t>organized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7EB606"/>
                </a:solidFill>
                <a:latin typeface="Impact"/>
                <a:cs typeface="Impact"/>
              </a:rPr>
              <a:t>linked</a:t>
            </a:r>
            <a:endParaRPr lang="en-US" sz="3200" dirty="0" smtClean="0">
              <a:solidFill>
                <a:srgbClr val="7EB606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0649" y="5948279"/>
            <a:ext cx="3977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6"/>
                </a:solidFill>
                <a:latin typeface="Impact"/>
                <a:cs typeface="Impact"/>
              </a:rPr>
              <a:t>hard</a:t>
            </a:r>
            <a:r>
              <a:rPr lang="en-US" sz="2200" dirty="0" smtClean="0">
                <a:solidFill>
                  <a:prstClr val="black"/>
                </a:solidFill>
                <a:latin typeface="Impact"/>
                <a:cs typeface="Impact"/>
              </a:rPr>
              <a:t> to query, analyze &amp; visualize</a:t>
            </a:r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07703" y="5948279"/>
            <a:ext cx="398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7EB606"/>
                </a:solidFill>
                <a:latin typeface="Impact"/>
                <a:cs typeface="Impact"/>
              </a:rPr>
              <a:t>easy</a:t>
            </a:r>
            <a:r>
              <a:rPr lang="en-US" sz="2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Impact"/>
                <a:cs typeface="Impact"/>
              </a:rPr>
              <a:t>to query, analyze &amp; visualize</a:t>
            </a:r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98378" y="2091433"/>
            <a:ext cx="2973535" cy="3095322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2015-02-11_21-08-1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96" y="1698060"/>
            <a:ext cx="1232877" cy="6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Evaluation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2" y="3281952"/>
          <a:ext cx="8325850" cy="247696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09412"/>
                <a:gridCol w="691041"/>
                <a:gridCol w="676898"/>
                <a:gridCol w="699462"/>
                <a:gridCol w="643053"/>
                <a:gridCol w="643059"/>
                <a:gridCol w="693821"/>
                <a:gridCol w="693821"/>
                <a:gridCol w="750076"/>
                <a:gridCol w="700072"/>
                <a:gridCol w="692176"/>
                <a:gridCol w="632959"/>
              </a:tblGrid>
              <a:tr h="527154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Title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Desc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Seller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Price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Loc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Member</a:t>
                      </a:r>
                      <a:r>
                        <a:rPr lang="en-US" sz="1000" baseline="0" dirty="0" smtClean="0"/>
                        <a:t> Since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Expires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Views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</a:t>
                      </a:r>
                      <a:endParaRPr lang="en-US" sz="1400" dirty="0"/>
                    </a:p>
                  </a:txBody>
                  <a:tcPr anchor="ctr"/>
                </a:tc>
              </a:tr>
              <a:tr h="993447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Perfect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(50/50)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.76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(37/49)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.95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(40/42)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.83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(40/48)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.87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(39/45)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.51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(23/45)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.68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(34/50)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(35/35)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.52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(15/29)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.76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(19/25)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.97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(35/36)</a:t>
                      </a:r>
                      <a:endParaRPr lang="en-US" sz="1200" dirty="0"/>
                    </a:p>
                  </a:txBody>
                  <a:tcPr anchor="ctr"/>
                </a:tc>
              </a:tr>
              <a:tr h="956361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Pretty</a:t>
                      </a:r>
                    </a:p>
                    <a:p>
                      <a:pPr algn="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(50/50)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.98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(48/49)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.95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(40/42)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.83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(40/48)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.98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(44/45)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.84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(38/45)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.88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(44/50)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(35/35)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.55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(16/29)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(25/25)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  <a:p>
                      <a:r>
                        <a:rPr lang="en-US" sz="1200" dirty="0" smtClean="0"/>
                        <a:t>(36/36)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850247" y="1417639"/>
            <a:ext cx="3443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10 websites, 5 </a:t>
            </a:r>
            <a:r>
              <a:rPr lang="en-US" sz="2400" dirty="0"/>
              <a:t>pages </a:t>
            </a:r>
            <a:r>
              <a:rPr lang="en-US" sz="2400" dirty="0" smtClean="0"/>
              <a:t>each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62272" y="2717329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fields</a:t>
            </a:r>
            <a:endParaRPr lang="en-US" sz="2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Steps</a:t>
            </a:r>
            <a:r>
              <a:rPr lang="en-US" sz="6000" dirty="0" smtClean="0"/>
              <a:t> To Build a </a:t>
            </a:r>
            <a:r>
              <a:rPr lang="en-US" sz="6000" dirty="0" smtClean="0">
                <a:solidFill>
                  <a:srgbClr val="7EB606"/>
                </a:solidFill>
              </a:rPr>
              <a:t>DIG</a:t>
            </a:r>
            <a:endParaRPr lang="en-US" sz="6000" dirty="0">
              <a:solidFill>
                <a:srgbClr val="7EB60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dig-architectur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6"/>
          <a:stretch/>
        </p:blipFill>
        <p:spPr>
          <a:xfrm>
            <a:off x="0" y="2361729"/>
            <a:ext cx="9144000" cy="221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291" y="46810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Impact"/>
                <a:cs typeface="Impact"/>
              </a:rPr>
              <a:t>Data A</a:t>
            </a:r>
            <a:r>
              <a:rPr lang="en-US" sz="1600" dirty="0" smtClean="0">
                <a:latin typeface="Impact"/>
                <a:cs typeface="Impact"/>
              </a:rPr>
              <a:t>cquisition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591" y="4690839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  <a:br>
              <a:rPr lang="en-US" sz="1600" dirty="0" smtClean="0">
                <a:latin typeface="Impact"/>
                <a:cs typeface="Impact"/>
              </a:rPr>
            </a:br>
            <a:r>
              <a:rPr lang="en-US" sz="1600" dirty="0" smtClean="0">
                <a:latin typeface="Impact"/>
                <a:cs typeface="Impact"/>
              </a:rPr>
              <a:t>Extraction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32" y="4692962"/>
            <a:ext cx="184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Feature 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Alignment</a:t>
            </a:r>
            <a:endParaRPr lang="en-US" sz="1600" dirty="0">
              <a:solidFill>
                <a:srgbClr val="FF0000"/>
              </a:solidFill>
              <a:latin typeface="Impact"/>
              <a:cs typeface="Impact"/>
            </a:endParaRPr>
          </a:p>
          <a:p>
            <a:endParaRPr lang="en-US" sz="16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053" y="4707027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Entity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Resolution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384" y="4692962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Graph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Construction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1903" y="4738250"/>
            <a:ext cx="1843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User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Interface</a:t>
            </a:r>
            <a:endParaRPr lang="en-US" sz="1600" dirty="0">
              <a:latin typeface="Impact"/>
              <a:cs typeface="Impact"/>
            </a:endParaRPr>
          </a:p>
          <a:p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316924" y="4139497"/>
            <a:ext cx="0" cy="541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2394307" y="4139497"/>
            <a:ext cx="6798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75500" y="4139496"/>
            <a:ext cx="0" cy="53778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60503" y="4139497"/>
            <a:ext cx="0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686800" y="4217895"/>
            <a:ext cx="0" cy="551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6531388" y="4249256"/>
            <a:ext cx="9510" cy="4437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Feature Alignment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1595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Impact"/>
                <a:cs typeface="Impact"/>
              </a:rPr>
              <a:t>from 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multiple</a:t>
            </a:r>
            <a:r>
              <a:rPr lang="en-US" sz="3200" dirty="0" smtClean="0">
                <a:latin typeface="Impact"/>
                <a:cs typeface="Impact"/>
              </a:rPr>
              <a:t> schemas to a </a:t>
            </a: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common domain </a:t>
            </a:r>
            <a:r>
              <a:rPr lang="en-US" sz="3200" dirty="0" smtClean="0">
                <a:latin typeface="Impact"/>
                <a:cs typeface="Impact"/>
              </a:rPr>
              <a:t>schema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273" y="3559238"/>
            <a:ext cx="36720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CSV, Excel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Wingdings"/>
                <a:cs typeface="Impact"/>
                <a:sym typeface="Wingdings"/>
              </a:rPr>
              <a:t>Database tables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Wingdings"/>
                <a:cs typeface="Impact"/>
                <a:sym typeface="Wingdings"/>
              </a:rPr>
              <a:t>Web services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Wingdings"/>
                <a:cs typeface="Impact"/>
                <a:sym typeface="Wingdings"/>
              </a:rPr>
              <a:t>Extractors</a:t>
            </a:r>
            <a:endParaRPr lang="en-US" sz="3200" dirty="0" smtClean="0">
              <a:solidFill>
                <a:srgbClr val="7F7F7F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ctr"/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92214" y="3559238"/>
            <a:ext cx="3672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Nomenclature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Wingdings"/>
                <a:cs typeface="Impact"/>
                <a:sym typeface="Wingdings"/>
              </a:rPr>
              <a:t>Spelling</a:t>
            </a:r>
          </a:p>
          <a:p>
            <a:pPr algn="ctr"/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8536" y="2874768"/>
            <a:ext cx="32069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Impact"/>
                <a:cs typeface="Impact"/>
              </a:rPr>
              <a:t>Multiple Schemas</a:t>
            </a:r>
          </a:p>
        </p:txBody>
      </p:sp>
    </p:spTree>
    <p:extLst>
      <p:ext uri="{BB962C8B-B14F-4D97-AF65-F5344CB8AC3E}">
        <p14:creationId xmlns:p14="http://schemas.microsoft.com/office/powerpoint/2010/main" val="79645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980408"/>
            <a:ext cx="9144000" cy="5334000"/>
          </a:xfrm>
          <a:prstGeom prst="rect">
            <a:avLst/>
          </a:prstGeom>
          <a:solidFill>
            <a:srgbClr val="4949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Karma: Mapping Data to Ontologies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84243" y="990600"/>
            <a:ext cx="2133600" cy="685800"/>
            <a:chOff x="230458" y="4709319"/>
            <a:chExt cx="2133600" cy="6858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30458" y="4709319"/>
              <a:ext cx="2133600" cy="685800"/>
            </a:xfrm>
            <a:prstGeom prst="roundRect">
              <a:avLst>
                <a:gd name="adj" fmla="val 17533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Cloud 5"/>
            <p:cNvSpPr/>
            <p:nvPr/>
          </p:nvSpPr>
          <p:spPr bwMode="auto">
            <a:xfrm>
              <a:off x="628921" y="4818857"/>
              <a:ext cx="1381125" cy="488950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98480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1F497D"/>
                  </a:solidFill>
                </a:rPr>
                <a:t>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0575" y="1004091"/>
            <a:ext cx="2133600" cy="707886"/>
            <a:chOff x="230458" y="3032919"/>
            <a:chExt cx="2133600" cy="707886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230458" y="3032919"/>
              <a:ext cx="2133600" cy="685800"/>
            </a:xfrm>
            <a:prstGeom prst="roundRect">
              <a:avLst>
                <a:gd name="adj" fmla="val 17533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916258" y="3032919"/>
              <a:ext cx="1422400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+mn-lt"/>
                </a:rPr>
                <a:t>Relational</a:t>
              </a:r>
            </a:p>
            <a:p>
              <a:pPr algn="ctr">
                <a:defRPr/>
              </a:pPr>
              <a:r>
                <a:rPr lang="en-US" sz="2000" dirty="0">
                  <a:latin typeface="+mn-lt"/>
                </a:rPr>
                <a:t>Sources</a:t>
              </a: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468583" y="3109119"/>
              <a:ext cx="203200" cy="279400"/>
            </a:xfrm>
            <a:prstGeom prst="can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buFont typeface="Arial"/>
                <a:buChar char="•"/>
                <a:defRPr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574946" y="3223419"/>
              <a:ext cx="203200" cy="279400"/>
            </a:xfrm>
            <a:prstGeom prst="can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buFont typeface="Arial"/>
                <a:buChar char="•"/>
                <a:defRPr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676546" y="3317082"/>
              <a:ext cx="203200" cy="279400"/>
            </a:xfrm>
            <a:prstGeom prst="can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buFont typeface="Arial"/>
                <a:buChar char="•"/>
                <a:defRPr/>
              </a:pPr>
              <a:endParaRPr lang="en-US" sz="1600" dirty="0">
                <a:solidFill>
                  <a:srgbClr val="464653"/>
                </a:solidFill>
              </a:endParaRPr>
            </a:p>
          </p:txBody>
        </p:sp>
      </p:grpSp>
      <p:pic>
        <p:nvPicPr>
          <p:cNvPr id="13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5638800"/>
            <a:ext cx="561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733066" y="2492472"/>
            <a:ext cx="4419600" cy="2522513"/>
            <a:chOff x="2973658" y="3134518"/>
            <a:chExt cx="4419600" cy="2522513"/>
          </a:xfrm>
        </p:grpSpPr>
        <p:sp>
          <p:nvSpPr>
            <p:cNvPr id="15" name="Rounded Rectangle 14"/>
            <p:cNvSpPr/>
            <p:nvPr/>
          </p:nvSpPr>
          <p:spPr>
            <a:xfrm>
              <a:off x="2973658" y="3134518"/>
              <a:ext cx="4419600" cy="2522513"/>
            </a:xfrm>
            <a:prstGeom prst="roundRect">
              <a:avLst>
                <a:gd name="adj" fmla="val 7143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1516" y="3310077"/>
              <a:ext cx="3543884" cy="2171394"/>
            </a:xfrm>
            <a:prstGeom prst="rect">
              <a:avLst/>
            </a:prstGeom>
          </p:spPr>
        </p:pic>
      </p:grpSp>
      <p:sp>
        <p:nvSpPr>
          <p:cNvPr id="17" name="Rounded Rectangle 16"/>
          <p:cNvSpPr/>
          <p:nvPr/>
        </p:nvSpPr>
        <p:spPr>
          <a:xfrm rot="21163791">
            <a:off x="6449369" y="4372207"/>
            <a:ext cx="1194581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Data</a:t>
            </a:r>
          </a:p>
        </p:txBody>
      </p:sp>
      <p:sp>
        <p:nvSpPr>
          <p:cNvPr id="18" name="Rounded Rectangle 17"/>
          <p:cNvSpPr/>
          <p:nvPr/>
        </p:nvSpPr>
        <p:spPr>
          <a:xfrm rot="21163791">
            <a:off x="6339176" y="2413697"/>
            <a:ext cx="1414967" cy="892581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Mapping </a:t>
            </a:r>
            <a:r>
              <a:rPr lang="en-US" sz="2000" dirty="0" smtClean="0"/>
              <a:t>to Ontology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61049" y="3503899"/>
            <a:ext cx="1422400" cy="584200"/>
          </a:xfrm>
          <a:prstGeom prst="rect">
            <a:avLst/>
          </a:prstGeom>
          <a:solidFill>
            <a:srgbClr val="000000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C000"/>
                </a:solidFill>
                <a:latin typeface="+mn-lt"/>
              </a:rPr>
              <a:t>Karma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0937" y="5638800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ea typeface="Source Code Pro Black" charset="0"/>
                <a:cs typeface="Source Code Pro Black" charset="0"/>
              </a:rPr>
              <a:t>{ </a:t>
            </a:r>
            <a:r>
              <a:rPr lang="en-US" sz="2400" dirty="0" smtClean="0">
                <a:solidFill>
                  <a:schemeClr val="bg1"/>
                </a:solidFill>
                <a:ea typeface="Source Code Pro Black" charset="0"/>
                <a:cs typeface="Source Code Pro Black" charset="0"/>
              </a:rPr>
              <a:t>JSON-LD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ea typeface="Source Code Pro Black" charset="0"/>
                <a:cs typeface="Source Code Pro Black" charset="0"/>
              </a:rPr>
              <a:t>}</a:t>
            </a:r>
            <a:endParaRPr lang="en-US" sz="2400" b="1" dirty="0">
              <a:solidFill>
                <a:schemeClr val="bg1">
                  <a:lumMod val="65000"/>
                </a:schemeClr>
              </a:solidFill>
              <a:ea typeface="Source Code Pro Black" charset="0"/>
              <a:cs typeface="Source Code Pro Black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76465" y="1003300"/>
            <a:ext cx="2133600" cy="733286"/>
            <a:chOff x="230458" y="3871119"/>
            <a:chExt cx="2133600" cy="733286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30458" y="3871119"/>
              <a:ext cx="2133600" cy="685800"/>
            </a:xfrm>
            <a:prstGeom prst="roundRect">
              <a:avLst>
                <a:gd name="adj" fmla="val 17533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916258" y="3896519"/>
              <a:ext cx="1422400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+mn-lt"/>
                </a:rPr>
                <a:t>Hierarchical Sources</a:t>
              </a:r>
            </a:p>
          </p:txBody>
        </p:sp>
        <p:grpSp>
          <p:nvGrpSpPr>
            <p:cNvPr id="24" name="Group 15"/>
            <p:cNvGrpSpPr>
              <a:grpSpLocks/>
            </p:cNvGrpSpPr>
            <p:nvPr/>
          </p:nvGrpSpPr>
          <p:grpSpPr bwMode="auto">
            <a:xfrm>
              <a:off x="294500" y="3998119"/>
              <a:ext cx="608694" cy="463010"/>
              <a:chOff x="2385215" y="4257014"/>
              <a:chExt cx="718597" cy="124250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27" name="Elbow Connector 26"/>
              <p:cNvCxnSpPr>
                <a:stCxn id="36" idx="2"/>
                <a:endCxn id="37" idx="1"/>
              </p:cNvCxnSpPr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29" name="Elbow Connector 28"/>
              <p:cNvCxnSpPr>
                <a:stCxn id="37" idx="2"/>
                <a:endCxn id="39" idx="1"/>
              </p:cNvCxnSpPr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1" name="Elbow Connector 30"/>
              <p:cNvCxnSpPr>
                <a:stCxn id="37" idx="2"/>
              </p:cNvCxnSpPr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3" name="Elbow Connector 32"/>
              <p:cNvCxnSpPr>
                <a:stCxn id="37" idx="2"/>
              </p:cNvCxnSpPr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5" name="Elbow Connector 34"/>
              <p:cNvCxnSpPr>
                <a:stCxn id="36" idx="2"/>
              </p:cNvCxnSpPr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7" name="Elbow Connector 36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9" name="Elbow Connector 38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49017"/>
            <a:ext cx="1642056" cy="1202244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2054885" y="1886137"/>
            <a:ext cx="1460500" cy="596900"/>
          </a:xfrm>
          <a:custGeom>
            <a:avLst/>
            <a:gdLst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0500" h="596900">
                <a:moveTo>
                  <a:pt x="0" y="0"/>
                </a:moveTo>
                <a:cubicBezTo>
                  <a:pt x="182033" y="338667"/>
                  <a:pt x="999067" y="182033"/>
                  <a:pt x="1460500" y="596900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5932410" y="1860622"/>
            <a:ext cx="1244600" cy="609600"/>
          </a:xfrm>
          <a:custGeom>
            <a:avLst/>
            <a:gdLst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1317471 w 1329881"/>
              <a:gd name="connsiteY0" fmla="*/ 0 h 609600"/>
              <a:gd name="connsiteX1" fmla="*/ 72871 w 1329881"/>
              <a:gd name="connsiteY1" fmla="*/ 609600 h 609600"/>
              <a:gd name="connsiteX0" fmla="*/ 1331966 w 1331966"/>
              <a:gd name="connsiteY0" fmla="*/ 0 h 609600"/>
              <a:gd name="connsiteX1" fmla="*/ 87366 w 1331966"/>
              <a:gd name="connsiteY1" fmla="*/ 609600 h 609600"/>
              <a:gd name="connsiteX0" fmla="*/ 1244600 w 1244600"/>
              <a:gd name="connsiteY0" fmla="*/ 0 h 609600"/>
              <a:gd name="connsiteX1" fmla="*/ 0 w 1244600"/>
              <a:gd name="connsiteY1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4600" h="609600">
                <a:moveTo>
                  <a:pt x="1244600" y="0"/>
                </a:moveTo>
                <a:cubicBezTo>
                  <a:pt x="1045633" y="338667"/>
                  <a:pt x="211667" y="156633"/>
                  <a:pt x="0" y="609600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21894" y="1931348"/>
            <a:ext cx="178336" cy="495300"/>
          </a:xfrm>
          <a:custGeom>
            <a:avLst/>
            <a:gdLst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266700"/>
              <a:gd name="connsiteY0" fmla="*/ 0 h 558800"/>
              <a:gd name="connsiteX1" fmla="*/ 266700 w 266700"/>
              <a:gd name="connsiteY1" fmla="*/ 558800 h 558800"/>
              <a:gd name="connsiteX0" fmla="*/ 0 w 318923"/>
              <a:gd name="connsiteY0" fmla="*/ 0 h 558800"/>
              <a:gd name="connsiteX1" fmla="*/ 266700 w 318923"/>
              <a:gd name="connsiteY1" fmla="*/ 558800 h 558800"/>
              <a:gd name="connsiteX0" fmla="*/ 0 w 309806"/>
              <a:gd name="connsiteY0" fmla="*/ 0 h 558800"/>
              <a:gd name="connsiteX1" fmla="*/ 266700 w 309806"/>
              <a:gd name="connsiteY1" fmla="*/ 558800 h 558800"/>
              <a:gd name="connsiteX0" fmla="*/ 0 w 231134"/>
              <a:gd name="connsiteY0" fmla="*/ 0 h 495300"/>
              <a:gd name="connsiteX1" fmla="*/ 177800 w 231134"/>
              <a:gd name="connsiteY1" fmla="*/ 495300 h 495300"/>
              <a:gd name="connsiteX0" fmla="*/ 0 w 178336"/>
              <a:gd name="connsiteY0" fmla="*/ 0 h 495300"/>
              <a:gd name="connsiteX1" fmla="*/ 177800 w 178336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36" h="495300">
                <a:moveTo>
                  <a:pt x="0" y="0"/>
                </a:moveTo>
                <a:cubicBezTo>
                  <a:pt x="93133" y="237067"/>
                  <a:pt x="186267" y="67733"/>
                  <a:pt x="177800" y="495300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106017" y="3208197"/>
            <a:ext cx="1308100" cy="166995"/>
          </a:xfrm>
          <a:custGeom>
            <a:avLst/>
            <a:gdLst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308100"/>
              <a:gd name="connsiteY0" fmla="*/ 52425 h 152448"/>
              <a:gd name="connsiteX1" fmla="*/ 1308100 w 1308100"/>
              <a:gd name="connsiteY1" fmla="*/ 141325 h 152448"/>
              <a:gd name="connsiteX0" fmla="*/ 0 w 1308100"/>
              <a:gd name="connsiteY0" fmla="*/ 78095 h 166995"/>
              <a:gd name="connsiteX1" fmla="*/ 1308100 w 1308100"/>
              <a:gd name="connsiteY1" fmla="*/ 166995 h 16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8100" h="166995">
                <a:moveTo>
                  <a:pt x="0" y="78095"/>
                </a:moveTo>
                <a:cubicBezTo>
                  <a:pt x="321733" y="264362"/>
                  <a:pt x="846667" y="-247872"/>
                  <a:pt x="1308100" y="166995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658006" y="5170612"/>
            <a:ext cx="178336" cy="495300"/>
          </a:xfrm>
          <a:custGeom>
            <a:avLst/>
            <a:gdLst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266700"/>
              <a:gd name="connsiteY0" fmla="*/ 0 h 558800"/>
              <a:gd name="connsiteX1" fmla="*/ 266700 w 266700"/>
              <a:gd name="connsiteY1" fmla="*/ 558800 h 558800"/>
              <a:gd name="connsiteX0" fmla="*/ 0 w 318923"/>
              <a:gd name="connsiteY0" fmla="*/ 0 h 558800"/>
              <a:gd name="connsiteX1" fmla="*/ 266700 w 318923"/>
              <a:gd name="connsiteY1" fmla="*/ 558800 h 558800"/>
              <a:gd name="connsiteX0" fmla="*/ 0 w 309806"/>
              <a:gd name="connsiteY0" fmla="*/ 0 h 558800"/>
              <a:gd name="connsiteX1" fmla="*/ 266700 w 309806"/>
              <a:gd name="connsiteY1" fmla="*/ 558800 h 558800"/>
              <a:gd name="connsiteX0" fmla="*/ 0 w 231134"/>
              <a:gd name="connsiteY0" fmla="*/ 0 h 495300"/>
              <a:gd name="connsiteX1" fmla="*/ 177800 w 231134"/>
              <a:gd name="connsiteY1" fmla="*/ 495300 h 495300"/>
              <a:gd name="connsiteX0" fmla="*/ 0 w 178336"/>
              <a:gd name="connsiteY0" fmla="*/ 0 h 495300"/>
              <a:gd name="connsiteX1" fmla="*/ 177800 w 178336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36" h="495300">
                <a:moveTo>
                  <a:pt x="0" y="0"/>
                </a:moveTo>
                <a:cubicBezTo>
                  <a:pt x="93133" y="237067"/>
                  <a:pt x="186267" y="67733"/>
                  <a:pt x="177800" y="495300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983929" y="5199207"/>
            <a:ext cx="178336" cy="495300"/>
          </a:xfrm>
          <a:custGeom>
            <a:avLst/>
            <a:gdLst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1460500"/>
              <a:gd name="connsiteY0" fmla="*/ 0 h 596900"/>
              <a:gd name="connsiteX1" fmla="*/ 1460500 w 1460500"/>
              <a:gd name="connsiteY1" fmla="*/ 596900 h 596900"/>
              <a:gd name="connsiteX0" fmla="*/ 0 w 266700"/>
              <a:gd name="connsiteY0" fmla="*/ 0 h 558800"/>
              <a:gd name="connsiteX1" fmla="*/ 266700 w 266700"/>
              <a:gd name="connsiteY1" fmla="*/ 558800 h 558800"/>
              <a:gd name="connsiteX0" fmla="*/ 0 w 318923"/>
              <a:gd name="connsiteY0" fmla="*/ 0 h 558800"/>
              <a:gd name="connsiteX1" fmla="*/ 266700 w 318923"/>
              <a:gd name="connsiteY1" fmla="*/ 558800 h 558800"/>
              <a:gd name="connsiteX0" fmla="*/ 0 w 309806"/>
              <a:gd name="connsiteY0" fmla="*/ 0 h 558800"/>
              <a:gd name="connsiteX1" fmla="*/ 266700 w 309806"/>
              <a:gd name="connsiteY1" fmla="*/ 558800 h 558800"/>
              <a:gd name="connsiteX0" fmla="*/ 0 w 231134"/>
              <a:gd name="connsiteY0" fmla="*/ 0 h 495300"/>
              <a:gd name="connsiteX1" fmla="*/ 177800 w 231134"/>
              <a:gd name="connsiteY1" fmla="*/ 495300 h 495300"/>
              <a:gd name="connsiteX0" fmla="*/ 0 w 178336"/>
              <a:gd name="connsiteY0" fmla="*/ 0 h 495300"/>
              <a:gd name="connsiteX1" fmla="*/ 177800 w 178336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36" h="495300">
                <a:moveTo>
                  <a:pt x="0" y="0"/>
                </a:moveTo>
                <a:cubicBezTo>
                  <a:pt x="93133" y="237067"/>
                  <a:pt x="186267" y="67733"/>
                  <a:pt x="177800" y="495300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49137" y="4038600"/>
            <a:ext cx="1679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a typeface="Source Code Pro Black" charset="0"/>
                <a:cs typeface="Source Code Pro Black" charset="0"/>
              </a:rPr>
              <a:t>Schema.org</a:t>
            </a:r>
            <a:endParaRPr lang="en-US" sz="2400" b="1" dirty="0">
              <a:solidFill>
                <a:schemeClr val="bg1"/>
              </a:solidFill>
              <a:ea typeface="Source Code Pro Black" charset="0"/>
              <a:cs typeface="Source Code Pro Black" charset="0"/>
            </a:endParaRPr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558926" y="6319214"/>
            <a:ext cx="35010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venir Next Condensed Demi Bold"/>
                <a:cs typeface="Avenir Next Condensed Demi Bold"/>
              </a:rPr>
              <a:t>k</a:t>
            </a:r>
            <a:r>
              <a:rPr lang="en-US" sz="3200" dirty="0" err="1" smtClean="0">
                <a:latin typeface="Avenir Next Condensed Demi Bold"/>
                <a:cs typeface="Avenir Next Condensed Demi Bold"/>
              </a:rPr>
              <a:t>arma.isi.edu</a:t>
            </a:r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5514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Karma</a:t>
            </a:r>
            <a:r>
              <a:rPr lang="en-US" dirty="0" smtClean="0"/>
              <a:t> Solves </a:t>
            </a:r>
            <a:r>
              <a:rPr lang="en-US" dirty="0" smtClean="0">
                <a:solidFill>
                  <a:srgbClr val="C00000"/>
                </a:solidFill>
              </a:rPr>
              <a:t>Feature Alignment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710545" y="6469909"/>
            <a:ext cx="3976255" cy="365125"/>
          </a:xfrm>
        </p:spPr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2895600" cy="365125"/>
          </a:xfrm>
        </p:spPr>
        <p:txBody>
          <a:bodyPr/>
          <a:lstStyle/>
          <a:p>
            <a:r>
              <a:rPr lang="en-US" dirty="0" smtClean="0"/>
              <a:t>USC Information Sciences Institute</a:t>
            </a:r>
            <a:endParaRPr lang="en-US" dirty="0"/>
          </a:p>
        </p:txBody>
      </p:sp>
      <p:pic>
        <p:nvPicPr>
          <p:cNvPr id="5" name="Picture 4" descr="stanford-name-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97"/>
            <a:ext cx="9144000" cy="49260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1886" y="2141578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Impact"/>
                <a:cs typeface="Impact"/>
              </a:rPr>
              <a:t>Provenance </a:t>
            </a:r>
            <a:endParaRPr lang="en-US" dirty="0">
              <a:latin typeface="Impact"/>
              <a:cs typeface="Impac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1312" y="1956912"/>
            <a:ext cx="1715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Impact"/>
                <a:cs typeface="Impact"/>
              </a:rPr>
              <a:t>Domain Schema</a:t>
            </a:r>
            <a:endParaRPr lang="en-US" dirty="0">
              <a:latin typeface="Impact"/>
              <a:cs typeface="Impac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20784" y="5650904"/>
            <a:ext cx="650243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  <a:latin typeface="Impact"/>
                <a:cs typeface="Impact"/>
              </a:rPr>
              <a:t>took </a:t>
            </a:r>
            <a:r>
              <a:rPr lang="en-US" sz="2800" dirty="0" smtClean="0">
                <a:solidFill>
                  <a:srgbClr val="7EB606"/>
                </a:solidFill>
                <a:latin typeface="Impact"/>
                <a:cs typeface="Impact"/>
              </a:rPr>
              <a:t>~30 minutes </a:t>
            </a:r>
            <a:r>
              <a:rPr lang="en-US" sz="2800" dirty="0" smtClean="0">
                <a:solidFill>
                  <a:srgbClr val="C00000"/>
                </a:solidFill>
                <a:latin typeface="Impact"/>
                <a:cs typeface="Impact"/>
              </a:rPr>
              <a:t>to align </a:t>
            </a:r>
            <a:br>
              <a:rPr lang="en-US" sz="2800" dirty="0" smtClean="0">
                <a:solidFill>
                  <a:srgbClr val="C00000"/>
                </a:solidFill>
                <a:latin typeface="Impact"/>
                <a:cs typeface="Impact"/>
              </a:rPr>
            </a:br>
            <a:r>
              <a:rPr lang="en-US" sz="2800" dirty="0" smtClean="0">
                <a:solidFill>
                  <a:srgbClr val="C00000"/>
                </a:solidFill>
                <a:latin typeface="Impact"/>
                <a:cs typeface="Impact"/>
              </a:rPr>
              <a:t>the output of the Stanford </a:t>
            </a:r>
            <a:r>
              <a:rPr lang="en-US" sz="2800" dirty="0" smtClean="0">
                <a:solidFill>
                  <a:srgbClr val="000000"/>
                </a:solidFill>
                <a:latin typeface="Impact"/>
                <a:cs typeface="Impact"/>
              </a:rPr>
              <a:t>name</a:t>
            </a:r>
            <a:r>
              <a:rPr lang="en-US" sz="2800" dirty="0" smtClean="0">
                <a:solidFill>
                  <a:srgbClr val="C00000"/>
                </a:solidFill>
                <a:latin typeface="Impact"/>
                <a:cs typeface="Impact"/>
              </a:rPr>
              <a:t> extractor</a:t>
            </a:r>
            <a:endParaRPr lang="en-US" sz="2800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193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Feature Alignment </a:t>
            </a:r>
            <a:r>
              <a:rPr lang="en-US" dirty="0" smtClean="0">
                <a:solidFill>
                  <a:srgbClr val="000000"/>
                </a:solidFill>
              </a:rPr>
              <a:t>Statistics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6"/>
                </a:solidFill>
              </a:rPr>
              <a:t>5</a:t>
            </a:r>
            <a:r>
              <a:rPr lang="en-US" dirty="0" smtClean="0"/>
              <a:t> contractors provided data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~ 15 </a:t>
            </a:r>
            <a:r>
              <a:rPr lang="en-US" dirty="0" smtClean="0"/>
              <a:t>datasets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&gt; 30 </a:t>
            </a:r>
            <a:r>
              <a:rPr lang="en-US" dirty="0" smtClean="0"/>
              <a:t>Karma models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&gt; 200 million</a:t>
            </a:r>
            <a:r>
              <a:rPr lang="en-US" dirty="0" smtClean="0"/>
              <a:t> records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1 hour </a:t>
            </a:r>
            <a:r>
              <a:rPr lang="en-US" dirty="0" smtClean="0"/>
              <a:t>processing in </a:t>
            </a:r>
            <a:r>
              <a:rPr lang="en-US" dirty="0" smtClean="0">
                <a:solidFill>
                  <a:srgbClr val="C00000"/>
                </a:solidFill>
              </a:rPr>
              <a:t>20 node </a:t>
            </a:r>
            <a:r>
              <a:rPr lang="en-US" dirty="0"/>
              <a:t>H</a:t>
            </a:r>
            <a:r>
              <a:rPr lang="en-US" dirty="0" smtClean="0"/>
              <a:t>adoop cluster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Steps</a:t>
            </a:r>
            <a:r>
              <a:rPr lang="en-US" sz="6000" dirty="0" smtClean="0"/>
              <a:t> To Build a </a:t>
            </a:r>
            <a:r>
              <a:rPr lang="en-US" sz="6000" dirty="0" smtClean="0">
                <a:solidFill>
                  <a:srgbClr val="7EB606"/>
                </a:solidFill>
              </a:rPr>
              <a:t>DIG</a:t>
            </a:r>
            <a:endParaRPr lang="en-US" sz="6000" dirty="0">
              <a:solidFill>
                <a:srgbClr val="7EB60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dig-architectur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6"/>
          <a:stretch/>
        </p:blipFill>
        <p:spPr>
          <a:xfrm>
            <a:off x="0" y="2361729"/>
            <a:ext cx="9144000" cy="221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291" y="46810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Impact"/>
                <a:cs typeface="Impact"/>
              </a:rPr>
              <a:t>Data A</a:t>
            </a:r>
            <a:r>
              <a:rPr lang="en-US" sz="1600" dirty="0" smtClean="0">
                <a:latin typeface="Impact"/>
                <a:cs typeface="Impact"/>
              </a:rPr>
              <a:t>cquisition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591" y="4690839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  <a:br>
              <a:rPr lang="en-US" sz="1600" dirty="0" smtClean="0">
                <a:latin typeface="Impact"/>
                <a:cs typeface="Impact"/>
              </a:rPr>
            </a:br>
            <a:r>
              <a:rPr lang="en-US" sz="1600" dirty="0" smtClean="0">
                <a:latin typeface="Impact"/>
                <a:cs typeface="Impact"/>
              </a:rPr>
              <a:t>Extraction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32" y="4692962"/>
            <a:ext cx="184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Alignment</a:t>
            </a:r>
            <a:endParaRPr lang="en-US" sz="1600" dirty="0">
              <a:latin typeface="Impact"/>
              <a:cs typeface="Impact"/>
            </a:endParaRPr>
          </a:p>
          <a:p>
            <a:endParaRPr lang="en-US" sz="16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053" y="4707027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Entity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Resolution</a:t>
            </a:r>
            <a:endParaRPr lang="en-US" sz="1600" dirty="0">
              <a:solidFill>
                <a:srgbClr val="FF0000"/>
              </a:solidFill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384" y="4692962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Graph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Construction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1903" y="4738250"/>
            <a:ext cx="1843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User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Interface</a:t>
            </a:r>
            <a:endParaRPr lang="en-US" sz="1600" dirty="0">
              <a:latin typeface="Impact"/>
              <a:cs typeface="Impact"/>
            </a:endParaRPr>
          </a:p>
          <a:p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316924" y="4139497"/>
            <a:ext cx="0" cy="541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2394307" y="4139497"/>
            <a:ext cx="6798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75500" y="4139496"/>
            <a:ext cx="0" cy="5377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60503" y="4139497"/>
            <a:ext cx="0" cy="55134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686800" y="4217895"/>
            <a:ext cx="0" cy="551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6531388" y="4249256"/>
            <a:ext cx="9510" cy="4437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Entity Resolution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1595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merging</a:t>
            </a:r>
            <a:r>
              <a:rPr lang="en-US" sz="3200" dirty="0" smtClean="0">
                <a:latin typeface="Impact"/>
                <a:cs typeface="Impact"/>
              </a:rPr>
              <a:t> records that refer to the </a:t>
            </a: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same entity</a:t>
            </a:r>
            <a:endParaRPr lang="en-US" sz="3200" dirty="0" smtClean="0">
              <a:latin typeface="Impact"/>
              <a:cs typeface="Impac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9287" y="3566842"/>
            <a:ext cx="57254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missing data</a:t>
            </a:r>
          </a:p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incorrect data</a:t>
            </a:r>
          </a:p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scale (~50 million records)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101" y="2990494"/>
            <a:ext cx="75158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00000"/>
                </a:solidFill>
                <a:latin typeface="Impact"/>
                <a:cs typeface="Impact"/>
              </a:rPr>
              <a:t>currently working on techniques to address</a:t>
            </a:r>
          </a:p>
        </p:txBody>
      </p:sp>
    </p:spTree>
    <p:extLst>
      <p:ext uri="{BB962C8B-B14F-4D97-AF65-F5344CB8AC3E}">
        <p14:creationId xmlns:p14="http://schemas.microsoft.com/office/powerpoint/2010/main" val="95043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902970" y="5265420"/>
            <a:ext cx="1371600" cy="457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0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Entity </a:t>
            </a:r>
            <a:r>
              <a:rPr lang="en-US" sz="4000" dirty="0" err="1" smtClean="0"/>
              <a:t>Resolutuion</a:t>
            </a:r>
            <a:r>
              <a:rPr lang="en-US" sz="4000" dirty="0" smtClean="0"/>
              <a:t> on Strong Attributes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763000" cy="54102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Using Text Similarity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417638"/>
            <a:ext cx="9144000" cy="542297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" y="1903927"/>
            <a:ext cx="9130567" cy="3539431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tr-TR" sz="2800" dirty="0" smtClean="0">
                <a:solidFill>
                  <a:schemeClr val="accent2"/>
                </a:solidFill>
                <a:latin typeface="Avenir Next Condensed Regular"/>
                <a:cs typeface="Avenir Next Condensed Regular"/>
              </a:rPr>
              <a:t>E M I L Y 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SEXY. **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wHiTe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/</a:t>
            </a:r>
            <a:r>
              <a:rPr lang="tr-TR" sz="2800" dirty="0" err="1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lATin</a:t>
            </a:r>
            <a:r>
              <a:rPr lang="tr-TR" sz="2800" dirty="0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girl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**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bUsTy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SWEET.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LoTs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Of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fUn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. Call Me. </a:t>
            </a:r>
            <a:r>
              <a:rPr lang="tr-TR" sz="2800" dirty="0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O_U_T_C___A___L_L_S</a:t>
            </a:r>
          </a:p>
          <a:p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	</a:t>
            </a:r>
          </a:p>
          <a:p>
            <a:r>
              <a:rPr lang="tr-TR" sz="2800" dirty="0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L A Y L A 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SEXY. **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wHiTe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girl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**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bUsTy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SWEET.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LoTs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Of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fUn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. Call Me. </a:t>
            </a:r>
            <a:r>
              <a:rPr lang="tr-TR" sz="2800" dirty="0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O____U____T____C___A___L____L____S </a:t>
            </a:r>
          </a:p>
          <a:p>
            <a:endParaRPr lang="tr-TR" sz="2800" dirty="0" smtClean="0">
              <a:solidFill>
                <a:schemeClr val="bg1"/>
              </a:solidFill>
              <a:latin typeface="Avenir Next Condensed Regular"/>
              <a:cs typeface="Avenir Next Condensed Regular"/>
            </a:endParaRPr>
          </a:p>
          <a:p>
            <a:r>
              <a:rPr lang="tr-TR" sz="2800" dirty="0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L I L A 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SEXY. **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WhiTe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girl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**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bUsTy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SWEET.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LoTs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Of </a:t>
            </a:r>
            <a:r>
              <a:rPr lang="tr-TR" sz="2800" dirty="0" err="1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fUn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. Call Me. </a:t>
            </a:r>
            <a:r>
              <a:rPr lang="tr-TR" sz="2800" dirty="0" smtClean="0">
                <a:solidFill>
                  <a:srgbClr val="C28D32"/>
                </a:solidFill>
                <a:latin typeface="Avenir Next Condensed Regular"/>
                <a:cs typeface="Avenir Next Condensed Regular"/>
              </a:rPr>
              <a:t>O_U_T_C___A___L_L_S</a:t>
            </a:r>
            <a:r>
              <a:rPr lang="tr-TR" sz="2800" dirty="0" smtClean="0">
                <a:solidFill>
                  <a:schemeClr val="bg1"/>
                </a:solidFill>
                <a:latin typeface="Avenir Next Condensed Regular"/>
                <a:cs typeface="Avenir Next Condensed Regular"/>
              </a:rPr>
              <a:t> </a:t>
            </a:r>
            <a:endParaRPr lang="en-US" sz="2800" dirty="0">
              <a:solidFill>
                <a:schemeClr val="bg1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llas-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56" y="2846737"/>
            <a:ext cx="768101" cy="630258"/>
          </a:xfrm>
          <a:prstGeom prst="rect">
            <a:avLst/>
          </a:prstGeom>
        </p:spPr>
      </p:pic>
      <p:pic>
        <p:nvPicPr>
          <p:cNvPr id="10" name="Picture 9" descr="indianapolis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94" y="3112481"/>
            <a:ext cx="743696" cy="635814"/>
          </a:xfrm>
          <a:prstGeom prst="rect">
            <a:avLst/>
          </a:prstGeom>
        </p:spPr>
      </p:pic>
      <p:pic>
        <p:nvPicPr>
          <p:cNvPr id="12" name="Picture 11" descr="npg-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04" y="3129008"/>
            <a:ext cx="662005" cy="535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Use Case: </a:t>
            </a:r>
            <a:r>
              <a:rPr lang="en-US" sz="5400" dirty="0" smtClean="0">
                <a:solidFill>
                  <a:schemeClr val="accent6"/>
                </a:solidFill>
              </a:rPr>
              <a:t>Human Trafficking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crystal-bridges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15" y="2474224"/>
            <a:ext cx="799534" cy="654784"/>
          </a:xfrm>
          <a:prstGeom prst="rect">
            <a:avLst/>
          </a:prstGeom>
        </p:spPr>
      </p:pic>
      <p:pic>
        <p:nvPicPr>
          <p:cNvPr id="11" name="Picture 10" descr="met-we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05" y="2332629"/>
            <a:ext cx="816335" cy="622696"/>
          </a:xfrm>
          <a:prstGeom prst="rect">
            <a:avLst/>
          </a:prstGeom>
        </p:spPr>
      </p:pic>
      <p:pic>
        <p:nvPicPr>
          <p:cNvPr id="13" name="Picture 12" descr="saam-we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98" y="2590675"/>
            <a:ext cx="656404" cy="571191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21248282">
            <a:off x="597344" y="1878751"/>
            <a:ext cx="3235410" cy="3226793"/>
          </a:xfrm>
          <a:prstGeom prst="cloud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2840" y="4164489"/>
            <a:ext cx="495300" cy="355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66" y="4164489"/>
            <a:ext cx="495300" cy="35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907" y="3986689"/>
            <a:ext cx="495300" cy="355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0870" y="4164489"/>
            <a:ext cx="495300" cy="355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8855" y="3986689"/>
            <a:ext cx="495300" cy="355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302" y="4028661"/>
            <a:ext cx="495300" cy="35560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4197932" y="3112482"/>
            <a:ext cx="1034273" cy="110841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950" y="5414911"/>
            <a:ext cx="3461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6"/>
                </a:solidFill>
                <a:latin typeface="Impact"/>
                <a:cs typeface="Impact"/>
              </a:rPr>
              <a:t>raw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C00000"/>
                </a:solidFill>
                <a:latin typeface="Impact"/>
                <a:cs typeface="Impact"/>
              </a:rPr>
              <a:t>messy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C00000"/>
                </a:solidFill>
                <a:latin typeface="Impact"/>
                <a:cs typeface="Impact"/>
              </a:rPr>
              <a:t>disconnected</a:t>
            </a:r>
            <a:endParaRPr lang="en-US" sz="3200" dirty="0" smtClean="0">
              <a:solidFill>
                <a:srgbClr val="C00000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91909" y="5414911"/>
            <a:ext cx="3294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5"/>
                </a:solidFill>
                <a:latin typeface="Impact"/>
                <a:cs typeface="Impact"/>
              </a:rPr>
              <a:t>clean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7EB606"/>
                </a:solidFill>
                <a:latin typeface="Impact"/>
                <a:cs typeface="Impact"/>
              </a:rPr>
              <a:t>organized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2200" dirty="0" smtClean="0"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srgbClr val="7EB606"/>
                </a:solidFill>
                <a:latin typeface="Impact"/>
                <a:cs typeface="Impact"/>
              </a:rPr>
              <a:t>linked</a:t>
            </a:r>
            <a:endParaRPr lang="en-US" sz="3200" dirty="0" smtClean="0">
              <a:solidFill>
                <a:srgbClr val="7EB606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0649" y="5948279"/>
            <a:ext cx="3977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accent6"/>
                </a:solidFill>
                <a:latin typeface="Impact"/>
                <a:cs typeface="Impact"/>
              </a:rPr>
              <a:t>hard</a:t>
            </a:r>
            <a:r>
              <a:rPr lang="en-US" sz="2200" dirty="0" smtClean="0">
                <a:solidFill>
                  <a:prstClr val="black"/>
                </a:solidFill>
                <a:latin typeface="Impact"/>
                <a:cs typeface="Impact"/>
              </a:rPr>
              <a:t> to query, analyze &amp; visualize</a:t>
            </a:r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07703" y="5948279"/>
            <a:ext cx="398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7EB606"/>
                </a:solidFill>
                <a:latin typeface="Impact"/>
                <a:cs typeface="Impact"/>
              </a:rPr>
              <a:t>easy</a:t>
            </a:r>
            <a:r>
              <a:rPr lang="en-US" sz="2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Impact"/>
                <a:cs typeface="Impact"/>
              </a:rPr>
              <a:t>to query, analyze &amp; visualize</a:t>
            </a:r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pic>
        <p:nvPicPr>
          <p:cNvPr id="5" name="Picture 4" descr="dig-jessica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82" y="2090527"/>
            <a:ext cx="3315912" cy="2772936"/>
          </a:xfrm>
          <a:prstGeom prst="rect">
            <a:avLst/>
          </a:prstGeom>
        </p:spPr>
      </p:pic>
      <p:pic>
        <p:nvPicPr>
          <p:cNvPr id="32" name="Picture 31" descr="2015-02-11_21-08-1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80" y="1721967"/>
            <a:ext cx="1232877" cy="634569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6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14400"/>
            <a:ext cx="9144000" cy="5334000"/>
          </a:xfrm>
          <a:prstGeom prst="rect">
            <a:avLst/>
          </a:prstGeom>
          <a:solidFill>
            <a:srgbClr val="4949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66"/>
            <a:ext cx="8229600" cy="882334"/>
          </a:xfrm>
        </p:spPr>
        <p:txBody>
          <a:bodyPr/>
          <a:lstStyle/>
          <a:p>
            <a:r>
              <a:rPr lang="en-US" dirty="0" smtClean="0"/>
              <a:t>Linking Using Image Similarity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USC Information Sciences Institute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17792" y="3083247"/>
            <a:ext cx="7717871" cy="2774877"/>
          </a:xfrm>
          <a:prstGeom prst="can">
            <a:avLst>
              <a:gd name="adj" fmla="val 16340"/>
            </a:avLst>
          </a:prstGeom>
          <a:solidFill>
            <a:srgbClr val="7F7F7F"/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33413" y="1940013"/>
            <a:ext cx="1634342" cy="9360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5218" y="2125084"/>
            <a:ext cx="441472" cy="223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71248" y="2125084"/>
            <a:ext cx="331030" cy="22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14466" y="1940013"/>
            <a:ext cx="1634342" cy="9360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87663" y="2125084"/>
            <a:ext cx="441472" cy="223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81887" y="2480207"/>
            <a:ext cx="477374" cy="223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14153" y="2125084"/>
            <a:ext cx="545493" cy="22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eople-collag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1" b="27045"/>
          <a:stretch/>
        </p:blipFill>
        <p:spPr>
          <a:xfrm>
            <a:off x="4212113" y="3616437"/>
            <a:ext cx="4157657" cy="2055628"/>
          </a:xfrm>
          <a:prstGeom prst="rect">
            <a:avLst/>
          </a:prstGeom>
        </p:spPr>
      </p:pic>
      <p:pic>
        <p:nvPicPr>
          <p:cNvPr id="13" name="Picture 12" descr="people-collag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t="33401" b="27045"/>
          <a:stretch/>
        </p:blipFill>
        <p:spPr>
          <a:xfrm>
            <a:off x="812446" y="3623481"/>
            <a:ext cx="3399667" cy="205562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905218" y="2480208"/>
            <a:ext cx="220737" cy="1266144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82058" y="2562806"/>
            <a:ext cx="873673" cy="1183546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9297" t="29585" r="49114" b="29881"/>
          <a:stretch/>
        </p:blipFill>
        <p:spPr>
          <a:xfrm>
            <a:off x="2309941" y="3818603"/>
            <a:ext cx="1237169" cy="17420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9297" t="29585" r="49114" b="29881"/>
          <a:stretch/>
        </p:blipFill>
        <p:spPr>
          <a:xfrm>
            <a:off x="5773231" y="3810000"/>
            <a:ext cx="1237169" cy="17420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224" y="931704"/>
            <a:ext cx="9130567" cy="833479"/>
          </a:xfrm>
          <a:prstGeom prst="rect">
            <a:avLst/>
          </a:prstGeom>
          <a:solidFill>
            <a:srgbClr val="000000">
              <a:alpha val="36000"/>
            </a:srgb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Ostrich Sans Medium"/>
                <a:cs typeface="Ostrich Sans Medium"/>
              </a:rPr>
              <a:t>100 Million Images     Technology: Deep Learning</a:t>
            </a:r>
            <a:endParaRPr lang="en-US" sz="3200" dirty="0">
              <a:solidFill>
                <a:schemeClr val="bg1"/>
              </a:solidFill>
              <a:latin typeface="Ostrich Sans Medium"/>
              <a:cs typeface="Ostrich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59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4" y="914400"/>
            <a:ext cx="8283807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25531" y="2590800"/>
            <a:ext cx="181011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Ostrich Sans Medium" charset="0"/>
                <a:ea typeface="Ostrich Sans Medium" charset="0"/>
                <a:cs typeface="Ostrich Sans Medium" charset="0"/>
              </a:rPr>
              <a:t>same victim</a:t>
            </a:r>
            <a:endParaRPr lang="en-US" sz="2400" dirty="0">
              <a:solidFill>
                <a:schemeClr val="bg1"/>
              </a:solidFill>
              <a:latin typeface="Ostrich Sans Medium" charset="0"/>
              <a:ea typeface="Ostrich Sans Medium" charset="0"/>
              <a:cs typeface="Ostrich Sans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3331" y="4495800"/>
            <a:ext cx="2282869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Ostrich Sans Medium" charset="0"/>
                <a:ea typeface="Ostrich Sans Medium" charset="0"/>
                <a:cs typeface="Ostrich Sans Medium" charset="0"/>
              </a:rPr>
              <a:t>same Trafficker</a:t>
            </a:r>
            <a:endParaRPr lang="en-US" sz="2400" dirty="0">
              <a:solidFill>
                <a:schemeClr val="bg1"/>
              </a:solidFill>
              <a:latin typeface="Ostrich Sans Medium" charset="0"/>
              <a:ea typeface="Ostrich Sans Medium" charset="0"/>
              <a:cs typeface="Ostrich Sans Medium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2694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Unsupervised Collective Entity Resolution</a:t>
            </a:r>
            <a:endParaRPr lang="en-US" sz="36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438"/>
            <a:ext cx="9144000" cy="441768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Unsupervised Collective Entity Resolution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" y="5234940"/>
            <a:ext cx="9022080" cy="35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Steps</a:t>
            </a:r>
            <a:r>
              <a:rPr lang="en-US" sz="6000" dirty="0" smtClean="0"/>
              <a:t> To Build a </a:t>
            </a:r>
            <a:r>
              <a:rPr lang="en-US" sz="6000" dirty="0" smtClean="0">
                <a:solidFill>
                  <a:srgbClr val="7EB606"/>
                </a:solidFill>
              </a:rPr>
              <a:t>DIG</a:t>
            </a:r>
            <a:endParaRPr lang="en-US" sz="6000" dirty="0">
              <a:solidFill>
                <a:srgbClr val="7EB60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dig-architectur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6"/>
          <a:stretch/>
        </p:blipFill>
        <p:spPr>
          <a:xfrm>
            <a:off x="0" y="2361729"/>
            <a:ext cx="9144000" cy="221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291" y="46810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Impact"/>
                <a:cs typeface="Impact"/>
              </a:rPr>
              <a:t>Data A</a:t>
            </a:r>
            <a:r>
              <a:rPr lang="en-US" sz="1600" dirty="0" smtClean="0">
                <a:latin typeface="Impact"/>
                <a:cs typeface="Impact"/>
              </a:rPr>
              <a:t>cquisition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591" y="4690839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  <a:br>
              <a:rPr lang="en-US" sz="1600" dirty="0" smtClean="0">
                <a:latin typeface="Impact"/>
                <a:cs typeface="Impact"/>
              </a:rPr>
            </a:br>
            <a:r>
              <a:rPr lang="en-US" sz="1600" dirty="0" smtClean="0">
                <a:latin typeface="Impact"/>
                <a:cs typeface="Impact"/>
              </a:rPr>
              <a:t>Extraction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32" y="4692962"/>
            <a:ext cx="184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Alignment</a:t>
            </a:r>
            <a:endParaRPr lang="en-US" sz="1600" dirty="0">
              <a:latin typeface="Impact"/>
              <a:cs typeface="Impact"/>
            </a:endParaRPr>
          </a:p>
          <a:p>
            <a:endParaRPr lang="en-US" sz="16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053" y="4707027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Entity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Resolution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384" y="4692962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Graph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Construction</a:t>
            </a:r>
            <a:endParaRPr lang="en-US" sz="1600" dirty="0">
              <a:solidFill>
                <a:srgbClr val="FF0000"/>
              </a:solidFill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1903" y="4738250"/>
            <a:ext cx="1843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User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Interface</a:t>
            </a:r>
            <a:endParaRPr lang="en-US" sz="1600" dirty="0">
              <a:latin typeface="Impact"/>
              <a:cs typeface="Impact"/>
            </a:endParaRPr>
          </a:p>
          <a:p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316924" y="4139497"/>
            <a:ext cx="0" cy="541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2394307" y="4139497"/>
            <a:ext cx="6798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75500" y="4139496"/>
            <a:ext cx="0" cy="5377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60503" y="4139497"/>
            <a:ext cx="0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686800" y="4217895"/>
            <a:ext cx="0" cy="551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6531388" y="4249256"/>
            <a:ext cx="9510" cy="44370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5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Graph Construction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1595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assembling </a:t>
            </a:r>
            <a:r>
              <a:rPr lang="en-US" sz="3200" dirty="0" smtClean="0">
                <a:latin typeface="Impact"/>
                <a:cs typeface="Impact"/>
              </a:rPr>
              <a:t>the data for </a:t>
            </a: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efficient</a:t>
            </a: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Impact"/>
                <a:cs typeface="Impact"/>
              </a:rPr>
              <a:t>query &amp;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3602" y="2602628"/>
            <a:ext cx="71865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>
                <a:solidFill>
                  <a:schemeClr val="accent5"/>
                </a:solidFill>
                <a:latin typeface="Impact"/>
                <a:cs typeface="Impact"/>
              </a:rPr>
              <a:t>ElasticSearch</a:t>
            </a: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: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scalable, efficient query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7EB606"/>
                </a:solidFill>
                <a:latin typeface="Impact"/>
                <a:cs typeface="Impact"/>
              </a:rPr>
              <a:t>g</a:t>
            </a:r>
            <a:r>
              <a:rPr lang="en-US" sz="3200" dirty="0" smtClean="0">
                <a:solidFill>
                  <a:srgbClr val="7EB606"/>
                </a:solidFill>
                <a:latin typeface="Impact"/>
                <a:cs typeface="Impact"/>
              </a:rPr>
              <a:t>raph databases: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network analytics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>
                <a:solidFill>
                  <a:schemeClr val="accent5"/>
                </a:solidFill>
                <a:latin typeface="Impact"/>
                <a:cs typeface="Impact"/>
              </a:rPr>
              <a:t>NoSQL</a:t>
            </a: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: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scalable analytics </a:t>
            </a:r>
            <a:endParaRPr lang="en-US" sz="3200" dirty="0" smtClean="0">
              <a:solidFill>
                <a:srgbClr val="C00000"/>
              </a:solidFill>
              <a:latin typeface="Impact"/>
              <a:cs typeface="Impac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3602" y="4770113"/>
            <a:ext cx="69685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bulk loading: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massive data imports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7EB606"/>
                </a:solidFill>
                <a:latin typeface="Impact"/>
                <a:cs typeface="Impact"/>
              </a:rPr>
              <a:t>real-time updates: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live, changing data</a:t>
            </a:r>
          </a:p>
        </p:txBody>
      </p:sp>
    </p:spTree>
    <p:extLst>
      <p:ext uri="{BB962C8B-B14F-4D97-AF65-F5344CB8AC3E}">
        <p14:creationId xmlns:p14="http://schemas.microsoft.com/office/powerpoint/2010/main" val="258386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335" descr="cluster-IDI_01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15453" r="2283" b="5156"/>
          <a:stretch/>
        </p:blipFill>
        <p:spPr>
          <a:xfrm>
            <a:off x="0" y="872491"/>
            <a:ext cx="9130567" cy="5452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Elastic Search Data Model</a:t>
            </a:r>
            <a:endParaRPr lang="en-US" dirty="0"/>
          </a:p>
        </p:txBody>
      </p:sp>
      <p:sp>
        <p:nvSpPr>
          <p:cNvPr id="338" name="Rectangle 337"/>
          <p:cNvSpPr/>
          <p:nvPr/>
        </p:nvSpPr>
        <p:spPr>
          <a:xfrm>
            <a:off x="-13433" y="872491"/>
            <a:ext cx="9144000" cy="545210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agnetic Disk 273"/>
          <p:cNvSpPr/>
          <p:nvPr/>
        </p:nvSpPr>
        <p:spPr>
          <a:xfrm>
            <a:off x="304800" y="2209800"/>
            <a:ext cx="8559609" cy="3308094"/>
          </a:xfrm>
          <a:prstGeom prst="flowChartMagneticDisk">
            <a:avLst/>
          </a:prstGeom>
          <a:solidFill>
            <a:schemeClr val="bg1">
              <a:lumMod val="85000"/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1035473" y="3467418"/>
            <a:ext cx="608694" cy="1589251"/>
            <a:chOff x="-1415874" y="3541549"/>
            <a:chExt cx="608694" cy="2087574"/>
          </a:xfrm>
          <a:solidFill>
            <a:srgbClr val="00FA00"/>
          </a:solidFill>
        </p:grpSpPr>
        <p:grpSp>
          <p:nvGrpSpPr>
            <p:cNvPr id="347" name="Group 15"/>
            <p:cNvGrpSpPr>
              <a:grpSpLocks/>
            </p:cNvGrpSpPr>
            <p:nvPr/>
          </p:nvGrpSpPr>
          <p:grpSpPr bwMode="auto">
            <a:xfrm>
              <a:off x="-1415874" y="3541549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396" name="Rectangle 39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98" name="Elbow Connector 39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Rectangle 39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00" name="Elbow Connector 39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1" name="Rectangle 40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02" name="Elbow Connector 40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Rectangle 40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04" name="Elbow Connector 40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5" name="Rectangle 40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06" name="Elbow Connector 40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" name="Rectangle 40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08" name="Elbow Connector 40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Rectangle 40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10" name="Elbow Connector 40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8" name="Group 15"/>
            <p:cNvGrpSpPr>
              <a:grpSpLocks/>
            </p:cNvGrpSpPr>
            <p:nvPr/>
          </p:nvGrpSpPr>
          <p:grpSpPr bwMode="auto">
            <a:xfrm>
              <a:off x="-1415874" y="40612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381" name="Rectangle 38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83" name="Elbow Connector 38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4" name="Rectangle 38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85" name="Elbow Connector 38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6" name="Rectangle 38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87" name="Elbow Connector 38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8" name="Rectangle 38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89" name="Elbow Connector 38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Rectangle 38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91" name="Elbow Connector 39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2" name="Rectangle 39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93" name="Elbow Connector 39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95" name="Elbow Connector 39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15"/>
            <p:cNvGrpSpPr>
              <a:grpSpLocks/>
            </p:cNvGrpSpPr>
            <p:nvPr/>
          </p:nvGrpSpPr>
          <p:grpSpPr bwMode="auto">
            <a:xfrm>
              <a:off x="-1415874" y="46073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366" name="Rectangle 36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68" name="Elbow Connector 36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" name="Rectangle 36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70" name="Elbow Connector 36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 37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72" name="Elbow Connector 37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Rectangle 37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74" name="Elbow Connector 37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Rectangle 37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76" name="Elbow Connector 37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7" name="Rectangle 37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78" name="Elbow Connector 37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9" name="Rectangle 37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80" name="Elbow Connector 37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0" name="Group 15"/>
            <p:cNvGrpSpPr>
              <a:grpSpLocks/>
            </p:cNvGrpSpPr>
            <p:nvPr/>
          </p:nvGrpSpPr>
          <p:grpSpPr bwMode="auto">
            <a:xfrm>
              <a:off x="-1415874" y="51661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351" name="Rectangle 35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53" name="Elbow Connector 35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55" name="Elbow Connector 35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Rectangle 35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57" name="Elbow Connector 35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Rectangle 35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59" name="Elbow Connector 35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Rectangle 35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61" name="Elbow Connector 36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Rectangle 36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63" name="Elbow Connector 36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Rectangle 36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365" name="Elbow Connector 36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1" name="Group 410"/>
          <p:cNvGrpSpPr/>
          <p:nvPr/>
        </p:nvGrpSpPr>
        <p:grpSpPr>
          <a:xfrm>
            <a:off x="2803844" y="3591277"/>
            <a:ext cx="608694" cy="1589251"/>
            <a:chOff x="-1415874" y="3541549"/>
            <a:chExt cx="608694" cy="2087574"/>
          </a:xfrm>
          <a:solidFill>
            <a:srgbClr val="01FDFF"/>
          </a:solidFill>
        </p:grpSpPr>
        <p:grpSp>
          <p:nvGrpSpPr>
            <p:cNvPr id="412" name="Group 15"/>
            <p:cNvGrpSpPr>
              <a:grpSpLocks/>
            </p:cNvGrpSpPr>
            <p:nvPr/>
          </p:nvGrpSpPr>
          <p:grpSpPr bwMode="auto">
            <a:xfrm>
              <a:off x="-1415874" y="3541549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63" name="Elbow Connector 46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4" name="Rectangle 46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65" name="Elbow Connector 46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Rectangle 46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67" name="Elbow Connector 46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8" name="Rectangle 46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69" name="Elbow Connector 46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0" name="Rectangle 46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71" name="Elbow Connector 47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2" name="Rectangle 47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73" name="Elbow Connector 47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4" name="Rectangle 47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75" name="Elbow Connector 47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3" name="Group 15"/>
            <p:cNvGrpSpPr>
              <a:grpSpLocks/>
            </p:cNvGrpSpPr>
            <p:nvPr/>
          </p:nvGrpSpPr>
          <p:grpSpPr bwMode="auto">
            <a:xfrm>
              <a:off x="-1415874" y="40612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446" name="Rectangle 44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48" name="Elbow Connector 44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9" name="Rectangle 44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50" name="Elbow Connector 44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1" name="Rectangle 45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52" name="Elbow Connector 45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3" name="Rectangle 45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54" name="Elbow Connector 45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Rectangle 45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56" name="Elbow Connector 45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Rectangle 45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58" name="Elbow Connector 45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9" name="Rectangle 45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60" name="Elbow Connector 45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Group 15"/>
            <p:cNvGrpSpPr>
              <a:grpSpLocks/>
            </p:cNvGrpSpPr>
            <p:nvPr/>
          </p:nvGrpSpPr>
          <p:grpSpPr bwMode="auto">
            <a:xfrm>
              <a:off x="-1415874" y="46073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431" name="Rectangle 43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33" name="Elbow Connector 43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4" name="Rectangle 43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35" name="Elbow Connector 43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6" name="Rectangle 43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37" name="Elbow Connector 43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8" name="Rectangle 43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39" name="Elbow Connector 43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0" name="Rectangle 43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41" name="Elbow Connector 44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2" name="Rectangle 44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43" name="Elbow Connector 44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Rectangle 44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45" name="Elbow Connector 44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Group 15"/>
            <p:cNvGrpSpPr>
              <a:grpSpLocks/>
            </p:cNvGrpSpPr>
            <p:nvPr/>
          </p:nvGrpSpPr>
          <p:grpSpPr bwMode="auto">
            <a:xfrm>
              <a:off x="-1415874" y="51661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416" name="Rectangle 41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18" name="Elbow Connector 41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Rectangle 41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20" name="Elbow Connector 41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Rectangle 42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22" name="Elbow Connector 42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Rectangle 42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24" name="Elbow Connector 42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5" name="Rectangle 42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26" name="Elbow Connector 42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7" name="Rectangle 42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28" name="Elbow Connector 42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9" name="Rectangle 42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30" name="Elbow Connector 42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6" name="Group 475"/>
          <p:cNvGrpSpPr/>
          <p:nvPr/>
        </p:nvGrpSpPr>
        <p:grpSpPr>
          <a:xfrm>
            <a:off x="6124754" y="3539155"/>
            <a:ext cx="608694" cy="1589251"/>
            <a:chOff x="-1415874" y="3541549"/>
            <a:chExt cx="608694" cy="2087574"/>
          </a:xfrm>
          <a:solidFill>
            <a:srgbClr val="FFAE8E"/>
          </a:solidFill>
        </p:grpSpPr>
        <p:grpSp>
          <p:nvGrpSpPr>
            <p:cNvPr id="477" name="Group 15"/>
            <p:cNvGrpSpPr>
              <a:grpSpLocks/>
            </p:cNvGrpSpPr>
            <p:nvPr/>
          </p:nvGrpSpPr>
          <p:grpSpPr bwMode="auto">
            <a:xfrm>
              <a:off x="-1415874" y="3541549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526" name="Rectangle 52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28" name="Elbow Connector 52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9" name="Rectangle 52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30" name="Elbow Connector 52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Rectangle 53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32" name="Elbow Connector 53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Rectangle 53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34" name="Elbow Connector 53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5" name="Rectangle 53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36" name="Elbow Connector 53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Rectangle 53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38" name="Elbow Connector 53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9" name="Rectangle 53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40" name="Elbow Connector 53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8" name="Group 15"/>
            <p:cNvGrpSpPr>
              <a:grpSpLocks/>
            </p:cNvGrpSpPr>
            <p:nvPr/>
          </p:nvGrpSpPr>
          <p:grpSpPr bwMode="auto">
            <a:xfrm>
              <a:off x="-1415874" y="40612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511" name="Rectangle 51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13" name="Elbow Connector 51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4" name="Rectangle 51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15" name="Elbow Connector 51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Rectangle 51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17" name="Elbow Connector 51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8" name="Rectangle 51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19" name="Elbow Connector 51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Rectangle 51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21" name="Elbow Connector 52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" name="Rectangle 52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23" name="Elbow Connector 52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4" name="Rectangle 52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25" name="Elbow Connector 52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9" name="Group 15"/>
            <p:cNvGrpSpPr>
              <a:grpSpLocks/>
            </p:cNvGrpSpPr>
            <p:nvPr/>
          </p:nvGrpSpPr>
          <p:grpSpPr bwMode="auto">
            <a:xfrm>
              <a:off x="-1415874" y="46073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496" name="Rectangle 49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98" name="Elbow Connector 49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Rectangle 49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00" name="Elbow Connector 49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1" name="Rectangle 50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02" name="Elbow Connector 50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Rectangle 50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04" name="Elbow Connector 50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5" name="Rectangle 50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06" name="Elbow Connector 50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7" name="Rectangle 50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08" name="Elbow Connector 50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Rectangle 50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10" name="Elbow Connector 50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15"/>
            <p:cNvGrpSpPr>
              <a:grpSpLocks/>
            </p:cNvGrpSpPr>
            <p:nvPr/>
          </p:nvGrpSpPr>
          <p:grpSpPr bwMode="auto">
            <a:xfrm>
              <a:off x="-1415874" y="51661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481" name="Rectangle 48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83" name="Elbow Connector 48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Rectangle 48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85" name="Elbow Connector 48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6" name="Rectangle 48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87" name="Elbow Connector 48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8" name="Rectangle 48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89" name="Elbow Connector 48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0" name="Rectangle 48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91" name="Elbow Connector 49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2" name="Rectangle 49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93" name="Elbow Connector 49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4" name="Rectangle 49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495" name="Elbow Connector 49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1" name="Oval 540"/>
          <p:cNvSpPr/>
          <p:nvPr/>
        </p:nvSpPr>
        <p:spPr>
          <a:xfrm>
            <a:off x="581431" y="2236307"/>
            <a:ext cx="1532510" cy="807279"/>
          </a:xfrm>
          <a:prstGeom prst="ellipse">
            <a:avLst/>
          </a:prstGeom>
          <a:solidFill>
            <a:srgbClr val="00F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Adult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Service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2531744" y="2236307"/>
            <a:ext cx="1176052" cy="807279"/>
          </a:xfrm>
          <a:prstGeom prst="ellipse">
            <a:avLst/>
          </a:prstGeom>
          <a:solidFill>
            <a:srgbClr val="01FD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Offer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3" name="Oval 542"/>
          <p:cNvSpPr/>
          <p:nvPr/>
        </p:nvSpPr>
        <p:spPr>
          <a:xfrm>
            <a:off x="4106922" y="2236307"/>
            <a:ext cx="1324744" cy="807279"/>
          </a:xfrm>
          <a:prstGeom prst="ellipse">
            <a:avLst/>
          </a:prstGeom>
          <a:solidFill>
            <a:srgbClr val="FFC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Person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5638800" y="2236307"/>
            <a:ext cx="1321859" cy="807279"/>
          </a:xfrm>
          <a:prstGeom prst="ellipse">
            <a:avLst/>
          </a:prstGeom>
          <a:solidFill>
            <a:srgbClr val="FFAE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Phone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545" name="Group 544"/>
          <p:cNvGrpSpPr/>
          <p:nvPr/>
        </p:nvGrpSpPr>
        <p:grpSpPr>
          <a:xfrm>
            <a:off x="4417604" y="3631817"/>
            <a:ext cx="608694" cy="1589251"/>
            <a:chOff x="-1415874" y="3541549"/>
            <a:chExt cx="608694" cy="2087574"/>
          </a:xfrm>
          <a:solidFill>
            <a:srgbClr val="FFC3FF"/>
          </a:solidFill>
        </p:grpSpPr>
        <p:grpSp>
          <p:nvGrpSpPr>
            <p:cNvPr id="546" name="Group 15"/>
            <p:cNvGrpSpPr>
              <a:grpSpLocks/>
            </p:cNvGrpSpPr>
            <p:nvPr/>
          </p:nvGrpSpPr>
          <p:grpSpPr bwMode="auto">
            <a:xfrm>
              <a:off x="-1415874" y="3541549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595" name="Rectangle 594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97" name="Elbow Connector 596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8" name="Rectangle 597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99" name="Elbow Connector 598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0" name="Rectangle 599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01" name="Elbow Connector 600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2" name="Rectangle 601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03" name="Elbow Connector 602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4" name="Rectangle 603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05" name="Elbow Connector 604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6" name="Rectangle 605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07" name="Elbow Connector 606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Rectangle 607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09" name="Elbow Connector 608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15"/>
            <p:cNvGrpSpPr>
              <a:grpSpLocks/>
            </p:cNvGrpSpPr>
            <p:nvPr/>
          </p:nvGrpSpPr>
          <p:grpSpPr bwMode="auto">
            <a:xfrm>
              <a:off x="-1415874" y="40612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580" name="Rectangle 579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82" name="Elbow Connector 581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3" name="Rectangle 582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84" name="Elbow Connector 583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5" name="Rectangle 584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86" name="Elbow Connector 585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7" name="Rectangle 586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88" name="Elbow Connector 587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9" name="Rectangle 588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90" name="Elbow Connector 589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1" name="Rectangle 590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92" name="Elbow Connector 591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3" name="Rectangle 592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94" name="Elbow Connector 593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8" name="Group 15"/>
            <p:cNvGrpSpPr>
              <a:grpSpLocks/>
            </p:cNvGrpSpPr>
            <p:nvPr/>
          </p:nvGrpSpPr>
          <p:grpSpPr bwMode="auto">
            <a:xfrm>
              <a:off x="-1415874" y="46073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565" name="Rectangle 564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67" name="Elbow Connector 566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8" name="Rectangle 567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69" name="Elbow Connector 568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0" name="Rectangle 569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71" name="Elbow Connector 570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2" name="Rectangle 571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73" name="Elbow Connector 572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ectangle 573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75" name="Elbow Connector 574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6" name="Rectangle 575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77" name="Elbow Connector 576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8" name="Rectangle 577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79" name="Elbow Connector 578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9" name="Group 15"/>
            <p:cNvGrpSpPr>
              <a:grpSpLocks/>
            </p:cNvGrpSpPr>
            <p:nvPr/>
          </p:nvGrpSpPr>
          <p:grpSpPr bwMode="auto">
            <a:xfrm>
              <a:off x="-1415874" y="51661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550" name="Rectangle 549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52" name="Elbow Connector 551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3" name="Rectangle 552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54" name="Elbow Connector 553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5" name="Rectangle 554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56" name="Elbow Connector 555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7" name="Rectangle 556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58" name="Elbow Connector 557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9" name="Rectangle 558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60" name="Elbow Connector 559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1" name="Rectangle 560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62" name="Elbow Connector 561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3" name="Rectangle 562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564" name="Elbow Connector 563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0" name="Oval 609"/>
          <p:cNvSpPr/>
          <p:nvPr/>
        </p:nvSpPr>
        <p:spPr>
          <a:xfrm>
            <a:off x="7299823" y="2236307"/>
            <a:ext cx="1259174" cy="807279"/>
          </a:xfrm>
          <a:prstGeom prst="ellipse">
            <a:avLst/>
          </a:prstGeom>
          <a:solidFill>
            <a:srgbClr val="FFF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Page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11" name="Group 610"/>
          <p:cNvGrpSpPr/>
          <p:nvPr/>
        </p:nvGrpSpPr>
        <p:grpSpPr>
          <a:xfrm>
            <a:off x="7624927" y="3539155"/>
            <a:ext cx="608694" cy="1589251"/>
            <a:chOff x="-1415874" y="3541549"/>
            <a:chExt cx="608694" cy="2087574"/>
          </a:xfrm>
          <a:solidFill>
            <a:srgbClr val="FFFC00"/>
          </a:solidFill>
        </p:grpSpPr>
        <p:grpSp>
          <p:nvGrpSpPr>
            <p:cNvPr id="612" name="Group 15"/>
            <p:cNvGrpSpPr>
              <a:grpSpLocks/>
            </p:cNvGrpSpPr>
            <p:nvPr/>
          </p:nvGrpSpPr>
          <p:grpSpPr bwMode="auto">
            <a:xfrm>
              <a:off x="-1415874" y="3541549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661" name="Rectangle 66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63" name="Elbow Connector 66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4" name="Rectangle 66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65" name="Elbow Connector 66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6" name="Rectangle 66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67" name="Elbow Connector 66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" name="Rectangle 66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69" name="Elbow Connector 66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0" name="Rectangle 66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71" name="Elbow Connector 67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2" name="Rectangle 67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73" name="Elbow Connector 67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4" name="Rectangle 67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75" name="Elbow Connector 67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3" name="Group 15"/>
            <p:cNvGrpSpPr>
              <a:grpSpLocks/>
            </p:cNvGrpSpPr>
            <p:nvPr/>
          </p:nvGrpSpPr>
          <p:grpSpPr bwMode="auto">
            <a:xfrm>
              <a:off x="-1415874" y="40612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646" name="Rectangle 64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48" name="Elbow Connector 64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9" name="Rectangle 64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50" name="Elbow Connector 64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1" name="Rectangle 65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52" name="Elbow Connector 65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3" name="Rectangle 65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54" name="Elbow Connector 65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5" name="Rectangle 65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56" name="Elbow Connector 65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7" name="Rectangle 65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58" name="Elbow Connector 65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9" name="Rectangle 65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60" name="Elbow Connector 65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4" name="Group 15"/>
            <p:cNvGrpSpPr>
              <a:grpSpLocks/>
            </p:cNvGrpSpPr>
            <p:nvPr/>
          </p:nvGrpSpPr>
          <p:grpSpPr bwMode="auto">
            <a:xfrm>
              <a:off x="-1415874" y="46073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631" name="Rectangle 630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33" name="Elbow Connector 632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4" name="Rectangle 633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35" name="Elbow Connector 634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6" name="Rectangle 635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37" name="Elbow Connector 636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8" name="Rectangle 637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39" name="Elbow Connector 638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0" name="Rectangle 639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41" name="Elbow Connector 640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2" name="Rectangle 641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43" name="Elbow Connector 642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4" name="Rectangle 643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45" name="Elbow Connector 644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" name="Group 15"/>
            <p:cNvGrpSpPr>
              <a:grpSpLocks/>
            </p:cNvGrpSpPr>
            <p:nvPr/>
          </p:nvGrpSpPr>
          <p:grpSpPr bwMode="auto">
            <a:xfrm>
              <a:off x="-1415874" y="5166113"/>
              <a:ext cx="608694" cy="463010"/>
              <a:chOff x="2385215" y="4257014"/>
              <a:chExt cx="718597" cy="1242506"/>
            </a:xfrm>
            <a:grpFill/>
          </p:grpSpPr>
          <p:sp>
            <p:nvSpPr>
              <p:cNvPr id="616" name="Rectangle 615"/>
              <p:cNvSpPr/>
              <p:nvPr/>
            </p:nvSpPr>
            <p:spPr>
              <a:xfrm>
                <a:off x="2384456" y="4259083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rgbClr val="98480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2620597" y="4420968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18" name="Elbow Connector 617"/>
              <p:cNvCxnSpPr/>
              <p:nvPr/>
            </p:nvCxnSpPr>
            <p:spPr>
              <a:xfrm rot="16200000" flipH="1">
                <a:off x="2511378" y="4367127"/>
                <a:ext cx="102243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9" name="Rectangle 618"/>
              <p:cNvSpPr/>
              <p:nvPr/>
            </p:nvSpPr>
            <p:spPr>
              <a:xfrm>
                <a:off x="2864234" y="4578591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20" name="Elbow Connector 619"/>
              <p:cNvCxnSpPr/>
              <p:nvPr/>
            </p:nvCxnSpPr>
            <p:spPr>
              <a:xfrm rot="16200000" flipH="1">
                <a:off x="2753395" y="4523135"/>
                <a:ext cx="97984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1" name="Rectangle 620"/>
              <p:cNvSpPr/>
              <p:nvPr/>
            </p:nvSpPr>
            <p:spPr>
              <a:xfrm>
                <a:off x="2864234" y="4740475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22" name="Elbow Connector 621"/>
              <p:cNvCxnSpPr/>
              <p:nvPr/>
            </p:nvCxnSpPr>
            <p:spPr>
              <a:xfrm rot="16200000" flipH="1">
                <a:off x="2672454" y="4604076"/>
                <a:ext cx="259869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3" name="Rectangle 622"/>
              <p:cNvSpPr/>
              <p:nvPr/>
            </p:nvSpPr>
            <p:spPr>
              <a:xfrm>
                <a:off x="2864234" y="4902360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24" name="Elbow Connector 623"/>
              <p:cNvCxnSpPr/>
              <p:nvPr/>
            </p:nvCxnSpPr>
            <p:spPr>
              <a:xfrm rot="16200000" flipH="1">
                <a:off x="2589382" y="4687148"/>
                <a:ext cx="426012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5" name="Rectangle 624"/>
              <p:cNvSpPr/>
              <p:nvPr/>
            </p:nvSpPr>
            <p:spPr>
              <a:xfrm>
                <a:off x="2620597" y="5064244"/>
                <a:ext cx="239889" cy="115025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26" name="Elbow Connector 625"/>
              <p:cNvCxnSpPr/>
              <p:nvPr/>
            </p:nvCxnSpPr>
            <p:spPr>
              <a:xfrm rot="16200000" flipH="1">
                <a:off x="2189737" y="4688768"/>
                <a:ext cx="745522" cy="116196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7" name="Rectangle 626"/>
              <p:cNvSpPr/>
              <p:nvPr/>
            </p:nvSpPr>
            <p:spPr>
              <a:xfrm>
                <a:off x="2864234" y="5221870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28" name="Elbow Connector 627"/>
              <p:cNvCxnSpPr/>
              <p:nvPr/>
            </p:nvCxnSpPr>
            <p:spPr>
              <a:xfrm rot="16200000" flipH="1">
                <a:off x="2753397" y="5166412"/>
                <a:ext cx="97981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9" name="Rectangle 628"/>
              <p:cNvSpPr/>
              <p:nvPr/>
            </p:nvSpPr>
            <p:spPr>
              <a:xfrm>
                <a:off x="2864234" y="5383755"/>
                <a:ext cx="239889" cy="115022"/>
              </a:xfrm>
              <a:prstGeom prst="rect">
                <a:avLst/>
              </a:prstGeom>
              <a:grpFill/>
              <a:ln w="3175" cmpd="sng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buFont typeface="Arial"/>
                  <a:buChar char="•"/>
                  <a:defRPr/>
                </a:pPr>
                <a:endParaRPr lang="en-US" sz="1600" dirty="0">
                  <a:solidFill>
                    <a:srgbClr val="464653"/>
                  </a:solidFill>
                </a:endParaRPr>
              </a:p>
            </p:txBody>
          </p:sp>
          <p:cxnSp>
            <p:nvCxnSpPr>
              <p:cNvPr id="630" name="Elbow Connector 629"/>
              <p:cNvCxnSpPr/>
              <p:nvPr/>
            </p:nvCxnSpPr>
            <p:spPr>
              <a:xfrm rot="16200000" flipH="1">
                <a:off x="2672454" y="5247356"/>
                <a:ext cx="259866" cy="123693"/>
              </a:xfrm>
              <a:prstGeom prst="bentConnector2">
                <a:avLst/>
              </a:prstGeom>
              <a:grpFill/>
              <a:ln w="3175" cmpd="sng"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5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16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Indexing for High Performance </a:t>
            </a:r>
            <a:br>
              <a:rPr lang="en-US" sz="5400" dirty="0" smtClean="0"/>
            </a:br>
            <a:r>
              <a:rPr lang="en-US" sz="5400" dirty="0" smtClean="0"/>
              <a:t>Knowledge Graph Queries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2178"/>
            <a:ext cx="9144000" cy="2082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080" y="1497649"/>
            <a:ext cx="8625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343434"/>
                </a:solidFill>
              </a:rPr>
              <a:t>Avg. Query Times in </a:t>
            </a:r>
            <a:r>
              <a:rPr lang="en-US" sz="2000" dirty="0" smtClean="0">
                <a:solidFill>
                  <a:srgbClr val="343434"/>
                </a:solidFill>
              </a:rPr>
              <a:t>Milliseconds</a:t>
            </a:r>
          </a:p>
          <a:p>
            <a:pPr algn="ctr"/>
            <a:r>
              <a:rPr lang="en-US" sz="2000" dirty="0" smtClean="0">
                <a:solidFill>
                  <a:srgbClr val="343434"/>
                </a:solidFill>
              </a:rPr>
              <a:t>Single </a:t>
            </a:r>
            <a:r>
              <a:rPr lang="en-US" sz="2000" dirty="0">
                <a:solidFill>
                  <a:srgbClr val="343434"/>
                </a:solidFill>
              </a:rPr>
              <a:t>User Query </a:t>
            </a:r>
            <a:r>
              <a:rPr lang="en-US" sz="2000" dirty="0" smtClean="0">
                <a:solidFill>
                  <a:srgbClr val="343434"/>
                </a:solidFill>
              </a:rPr>
              <a:t>Load</a:t>
            </a:r>
          </a:p>
          <a:p>
            <a:pPr algn="ctr"/>
            <a:r>
              <a:rPr lang="en-US" sz="2000" dirty="0" smtClean="0">
                <a:solidFill>
                  <a:srgbClr val="343434"/>
                </a:solidFill>
              </a:rPr>
              <a:t>1.2 </a:t>
            </a:r>
            <a:r>
              <a:rPr lang="en-US" sz="2000" dirty="0">
                <a:solidFill>
                  <a:srgbClr val="343434"/>
                </a:solidFill>
              </a:rPr>
              <a:t>billion triples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51707" y="2778921"/>
            <a:ext cx="506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State of the Art Graph Database (RDF)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" y="3954780"/>
            <a:ext cx="1874520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" y="4347210"/>
            <a:ext cx="1874520" cy="11974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51706" y="5979467"/>
            <a:ext cx="503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DIG indexing </a:t>
            </a:r>
            <a:r>
              <a:rPr lang="en-US" sz="2400" smtClean="0">
                <a:solidFill>
                  <a:srgbClr val="00B050"/>
                </a:solidFill>
              </a:rPr>
              <a:t>deployed in </a:t>
            </a:r>
            <a:r>
              <a:rPr lang="en-US" sz="2400" dirty="0" err="1" smtClean="0">
                <a:solidFill>
                  <a:srgbClr val="00B050"/>
                </a:solidFill>
              </a:rPr>
              <a:t>ElasticSearch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318259" y="3078480"/>
            <a:ext cx="233447" cy="746760"/>
          </a:xfrm>
          <a:custGeom>
            <a:avLst/>
            <a:gdLst>
              <a:gd name="connsiteX0" fmla="*/ 167640 w 167640"/>
              <a:gd name="connsiteY0" fmla="*/ 0 h 419100"/>
              <a:gd name="connsiteX1" fmla="*/ 53340 w 167640"/>
              <a:gd name="connsiteY1" fmla="*/ 121920 h 419100"/>
              <a:gd name="connsiteX2" fmla="*/ 0 w 167640"/>
              <a:gd name="connsiteY2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" h="419100">
                <a:moveTo>
                  <a:pt x="167640" y="0"/>
                </a:moveTo>
                <a:cubicBezTo>
                  <a:pt x="124460" y="26035"/>
                  <a:pt x="81280" y="52070"/>
                  <a:pt x="53340" y="121920"/>
                </a:cubicBezTo>
                <a:cubicBezTo>
                  <a:pt x="25400" y="191770"/>
                  <a:pt x="0" y="419100"/>
                  <a:pt x="0" y="4191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flipV="1">
            <a:off x="1318259" y="5637196"/>
            <a:ext cx="233447" cy="573104"/>
          </a:xfrm>
          <a:custGeom>
            <a:avLst/>
            <a:gdLst>
              <a:gd name="connsiteX0" fmla="*/ 167640 w 167640"/>
              <a:gd name="connsiteY0" fmla="*/ 0 h 419100"/>
              <a:gd name="connsiteX1" fmla="*/ 53340 w 167640"/>
              <a:gd name="connsiteY1" fmla="*/ 121920 h 419100"/>
              <a:gd name="connsiteX2" fmla="*/ 0 w 167640"/>
              <a:gd name="connsiteY2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" h="419100">
                <a:moveTo>
                  <a:pt x="167640" y="0"/>
                </a:moveTo>
                <a:cubicBezTo>
                  <a:pt x="124460" y="26035"/>
                  <a:pt x="81280" y="52070"/>
                  <a:pt x="53340" y="121920"/>
                </a:cubicBezTo>
                <a:cubicBezTo>
                  <a:pt x="25400" y="191770"/>
                  <a:pt x="0" y="419100"/>
                  <a:pt x="0" y="41910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Steps</a:t>
            </a:r>
            <a:r>
              <a:rPr lang="en-US" sz="6000" dirty="0" smtClean="0"/>
              <a:t> To Build a </a:t>
            </a:r>
            <a:r>
              <a:rPr lang="en-US" sz="6000" dirty="0" smtClean="0">
                <a:solidFill>
                  <a:srgbClr val="7EB606"/>
                </a:solidFill>
              </a:rPr>
              <a:t>DIG</a:t>
            </a:r>
            <a:endParaRPr lang="en-US" sz="6000" dirty="0">
              <a:solidFill>
                <a:srgbClr val="7EB60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 descr="dig-architectur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6"/>
          <a:stretch/>
        </p:blipFill>
        <p:spPr>
          <a:xfrm>
            <a:off x="0" y="2361729"/>
            <a:ext cx="9144000" cy="221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291" y="46810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Impact"/>
                <a:cs typeface="Impact"/>
              </a:rPr>
              <a:t>Data A</a:t>
            </a:r>
            <a:r>
              <a:rPr lang="en-US" sz="1600" dirty="0" smtClean="0">
                <a:latin typeface="Impact"/>
                <a:cs typeface="Impact"/>
              </a:rPr>
              <a:t>cquisition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591" y="4690839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  <a:br>
              <a:rPr lang="en-US" sz="1600" dirty="0" smtClean="0">
                <a:latin typeface="Impact"/>
                <a:cs typeface="Impact"/>
              </a:rPr>
            </a:br>
            <a:r>
              <a:rPr lang="en-US" sz="1600" dirty="0" smtClean="0">
                <a:latin typeface="Impact"/>
                <a:cs typeface="Impact"/>
              </a:rPr>
              <a:t>Extraction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32" y="4692962"/>
            <a:ext cx="184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Alignment</a:t>
            </a:r>
            <a:endParaRPr lang="en-US" sz="1600" dirty="0">
              <a:latin typeface="Impact"/>
              <a:cs typeface="Impact"/>
            </a:endParaRPr>
          </a:p>
          <a:p>
            <a:endParaRPr lang="en-US" sz="16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053" y="4707027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Entity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Resolution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384" y="4692962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Graph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Construction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1903" y="4738250"/>
            <a:ext cx="1843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User 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Interface</a:t>
            </a:r>
            <a:endParaRPr lang="en-US" sz="1600" dirty="0">
              <a:solidFill>
                <a:srgbClr val="FF0000"/>
              </a:solidFill>
              <a:latin typeface="Impact"/>
              <a:cs typeface="Impact"/>
            </a:endParaRPr>
          </a:p>
          <a:p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316924" y="4139497"/>
            <a:ext cx="0" cy="541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2394307" y="4139497"/>
            <a:ext cx="6798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75500" y="4139496"/>
            <a:ext cx="0" cy="5377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60503" y="4139497"/>
            <a:ext cx="0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686800" y="4217895"/>
            <a:ext cx="0" cy="5518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6531388" y="4249256"/>
            <a:ext cx="9510" cy="4437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7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34"/>
            <a:ext cx="9144000" cy="58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34"/>
            <a:ext cx="9144000" cy="58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Use Case: </a:t>
            </a:r>
            <a:r>
              <a:rPr lang="en-US" sz="5400" dirty="0" smtClean="0">
                <a:solidFill>
                  <a:schemeClr val="accent6"/>
                </a:solidFill>
              </a:rPr>
              <a:t>Human Trafficking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1171" y="2372826"/>
            <a:ext cx="2780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Impact"/>
                <a:cs typeface="Impact"/>
              </a:rPr>
              <a:t>100 million </a:t>
            </a:r>
            <a:r>
              <a:rPr lang="en-US" sz="2800" dirty="0" smtClean="0">
                <a:latin typeface="Impact"/>
                <a:cs typeface="Impact"/>
              </a:rPr>
              <a:t>pages</a:t>
            </a:r>
          </a:p>
          <a:p>
            <a:pPr algn="ctr"/>
            <a:r>
              <a:rPr lang="en-US" sz="2800" dirty="0" smtClean="0">
                <a:solidFill>
                  <a:schemeClr val="accent6"/>
                </a:solidFill>
                <a:latin typeface="Impact"/>
                <a:cs typeface="Impact"/>
              </a:rPr>
              <a:t>~ 100 </a:t>
            </a:r>
            <a:r>
              <a:rPr lang="en-US" sz="2800" dirty="0" smtClean="0">
                <a:solidFill>
                  <a:srgbClr val="000000"/>
                </a:solidFill>
                <a:latin typeface="Impact"/>
                <a:cs typeface="Impact"/>
              </a:rPr>
              <a:t>Web sites</a:t>
            </a:r>
          </a:p>
        </p:txBody>
      </p:sp>
      <p:pic>
        <p:nvPicPr>
          <p:cNvPr id="5" name="Picture 4" descr="backpage-a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6"/>
          <a:stretch/>
        </p:blipFill>
        <p:spPr>
          <a:xfrm>
            <a:off x="3772055" y="1560446"/>
            <a:ext cx="5371945" cy="473476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5378" y="4646785"/>
            <a:ext cx="3312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Impact"/>
                <a:cs typeface="Impact"/>
              </a:rPr>
              <a:t>help victims</a:t>
            </a:r>
          </a:p>
          <a:p>
            <a:pPr algn="ctr"/>
            <a:r>
              <a:rPr lang="en-US" sz="2800" dirty="0" smtClean="0">
                <a:solidFill>
                  <a:schemeClr val="accent5"/>
                </a:solidFill>
                <a:latin typeface="Impact"/>
                <a:cs typeface="Impact"/>
              </a:rPr>
              <a:t>prosecute traffickers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0552" y="3201794"/>
            <a:ext cx="2763448" cy="297363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EB606"/>
                </a:solidFill>
              </a:rPr>
              <a:t>DIG</a:t>
            </a:r>
            <a:r>
              <a:rPr lang="en-US" dirty="0" smtClean="0">
                <a:solidFill>
                  <a:schemeClr val="accent6"/>
                </a:solidFill>
              </a:rPr>
              <a:t> Deployment </a:t>
            </a:r>
            <a:r>
              <a:rPr lang="en-US" dirty="0" smtClean="0"/>
              <a:t>for Human Trafficking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9578" y="1723125"/>
            <a:ext cx="62889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accent6"/>
                </a:solidFill>
                <a:latin typeface="Impact"/>
                <a:cs typeface="Impact"/>
              </a:rPr>
              <a:t>100 million </a:t>
            </a:r>
            <a:r>
              <a:rPr lang="en-US" sz="3200" dirty="0" smtClean="0">
                <a:solidFill>
                  <a:srgbClr val="000000"/>
                </a:solidFill>
                <a:latin typeface="Impact"/>
                <a:cs typeface="Impact"/>
              </a:rPr>
              <a:t>Web pages 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C00000"/>
                </a:solidFill>
                <a:latin typeface="Impact"/>
                <a:cs typeface="Impact"/>
              </a:rPr>
              <a:t>Live updates </a:t>
            </a:r>
            <a:r>
              <a:rPr lang="en-US" sz="3200" dirty="0" smtClean="0">
                <a:solidFill>
                  <a:srgbClr val="000000"/>
                </a:solidFill>
                <a:latin typeface="Impact"/>
                <a:cs typeface="Impact"/>
              </a:rPr>
              <a:t>(~5,000 pages/hour)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>
                <a:solidFill>
                  <a:srgbClr val="C00000"/>
                </a:solidFill>
                <a:latin typeface="Impact"/>
                <a:cs typeface="Impact"/>
              </a:rPr>
              <a:t>ElasticSearch</a:t>
            </a:r>
            <a:r>
              <a:rPr lang="en-US" sz="3200" dirty="0" smtClean="0">
                <a:solidFill>
                  <a:srgbClr val="C00000"/>
                </a:solidFill>
                <a:latin typeface="Impact"/>
                <a:cs typeface="Impact"/>
              </a:rPr>
              <a:t> database </a:t>
            </a:r>
            <a:r>
              <a:rPr lang="en-US" sz="3200" dirty="0" smtClean="0">
                <a:solidFill>
                  <a:srgbClr val="000000"/>
                </a:solidFill>
                <a:latin typeface="Impact"/>
                <a:cs typeface="Impact"/>
              </a:rPr>
              <a:t>(7 nodes)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C00000"/>
                </a:solidFill>
                <a:latin typeface="Impact"/>
                <a:cs typeface="Impact"/>
              </a:rPr>
              <a:t>Hadoop workflows </a:t>
            </a:r>
            <a:r>
              <a:rPr lang="en-US" sz="3200" dirty="0" smtClean="0">
                <a:solidFill>
                  <a:srgbClr val="000000"/>
                </a:solidFill>
                <a:latin typeface="Impact"/>
                <a:cs typeface="Impact"/>
              </a:rPr>
              <a:t>(20 nodes)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9578" y="4479945"/>
            <a:ext cx="3531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District Attorney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chemeClr val="accent5"/>
                </a:solidFill>
                <a:latin typeface="Impact"/>
                <a:cs typeface="Impact"/>
              </a:rPr>
              <a:t>Law Enforcement</a:t>
            </a: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  <a:p>
            <a:pPr marL="457200" indent="-457200">
              <a:buFontTx/>
              <a:buChar char="-"/>
            </a:pPr>
            <a:r>
              <a:rPr lang="en-US" sz="3200" dirty="0" smtClean="0">
                <a:solidFill>
                  <a:srgbClr val="7EB606"/>
                </a:solidFill>
                <a:latin typeface="Impact"/>
                <a:cs typeface="Impact"/>
              </a:rPr>
              <a:t>NGOs</a:t>
            </a: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779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lunteer-people-raised-han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3" r="2166" b="2432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Ostrich Sans Medium"/>
              </a:rPr>
              <a:t>Deployed to </a:t>
            </a:r>
            <a:r>
              <a:rPr lang="en-US" sz="6600" dirty="0" smtClean="0">
                <a:solidFill>
                  <a:srgbClr val="C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Ostrich Sans Medium"/>
              </a:rPr>
              <a:t>6</a:t>
            </a:r>
            <a:endParaRPr lang="en-US" sz="6600" dirty="0" smtClean="0">
              <a:solidFill>
                <a:schemeClr val="tx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cs typeface="Ostrich Sans Medium"/>
            </a:endParaRPr>
          </a:p>
          <a:p>
            <a:pPr algn="ctr"/>
            <a:r>
              <a:rPr lang="en-US" sz="6600" dirty="0" smtClean="0">
                <a:solidFill>
                  <a:schemeClr val="tx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cs typeface="Ostrich Sans Medium"/>
              </a:rPr>
              <a:t>Law Enforcement Agencies and Successfully Used to Prosecute Traffickers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EB606"/>
                </a:solidFill>
              </a:rPr>
              <a:t>DIG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Human Trafficking </a:t>
            </a:r>
            <a:endParaRPr lang="en-US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large, real users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Material Science </a:t>
            </a:r>
            <a:r>
              <a:rPr lang="en-US" dirty="0">
                <a:solidFill>
                  <a:srgbClr val="C00000"/>
                </a:solidFill>
              </a:rPr>
              <a:t>Research 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7F7F7F"/>
                </a:solidFill>
              </a:rPr>
              <a:t>70,000 paper abstracts (built in 1 week)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Arms Trafficking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F7F7F"/>
                </a:solidFill>
              </a:rPr>
              <a:t>I</a:t>
            </a:r>
            <a:r>
              <a:rPr lang="en-US" dirty="0" smtClean="0">
                <a:solidFill>
                  <a:srgbClr val="7F7F7F"/>
                </a:solidFill>
              </a:rPr>
              <a:t>dentify </a:t>
            </a:r>
            <a:r>
              <a:rPr lang="en-US" dirty="0" smtClean="0">
                <a:solidFill>
                  <a:srgbClr val="7F7F7F"/>
                </a:solidFill>
              </a:rPr>
              <a:t>illegal sales</a:t>
            </a:r>
            <a:endParaRPr lang="en-US" dirty="0">
              <a:solidFill>
                <a:srgbClr val="7F7F7F"/>
              </a:solidFill>
            </a:endParaRPr>
          </a:p>
          <a:p>
            <a:pPr marL="5715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Patent Trolls</a:t>
            </a:r>
          </a:p>
          <a:p>
            <a:pPr marL="457200" lvl="1" indent="0">
              <a:buNone/>
            </a:pPr>
            <a:r>
              <a:rPr lang="en-US" smtClean="0">
                <a:solidFill>
                  <a:srgbClr val="7F7F7F"/>
                </a:solidFill>
              </a:rPr>
              <a:t>Identify </a:t>
            </a:r>
            <a:r>
              <a:rPr lang="en-US" dirty="0" smtClean="0">
                <a:solidFill>
                  <a:srgbClr val="7F7F7F"/>
                </a:solidFill>
              </a:rPr>
              <a:t>patent </a:t>
            </a:r>
            <a:r>
              <a:rPr lang="en-US" dirty="0" smtClean="0">
                <a:solidFill>
                  <a:srgbClr val="7F7F7F"/>
                </a:solidFill>
              </a:rPr>
              <a:t>trolls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Cyber Attacks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F7F7F"/>
                </a:solidFill>
              </a:rPr>
              <a:t>Predict cyber attacks from dark web data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AB35"/>
                </a:solidFill>
              </a:rPr>
              <a:t>Conclusions</a:t>
            </a:r>
            <a:endParaRPr lang="en-US" dirty="0">
              <a:solidFill>
                <a:srgbClr val="5AAB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71647" cy="4525963"/>
          </a:xfrm>
        </p:spPr>
        <p:txBody>
          <a:bodyPr>
            <a:normAutofit/>
          </a:bodyPr>
          <a:lstStyle/>
          <a:p>
            <a:pPr>
              <a:spcBef>
                <a:spcPts val="2064"/>
              </a:spcBef>
            </a:pPr>
            <a:r>
              <a:rPr lang="en-US" sz="3600" dirty="0" smtClean="0"/>
              <a:t>Complete tool-chain to build </a:t>
            </a:r>
            <a:r>
              <a:rPr lang="en-US" sz="3600" dirty="0" smtClean="0">
                <a:solidFill>
                  <a:schemeClr val="accent6"/>
                </a:solidFill>
              </a:rPr>
              <a:t>domain-specific knowledge graphs</a:t>
            </a:r>
          </a:p>
          <a:p>
            <a:pPr>
              <a:spcBef>
                <a:spcPts val="2064"/>
              </a:spcBef>
            </a:pPr>
            <a:r>
              <a:rPr lang="en-US" sz="3600" dirty="0" smtClean="0">
                <a:solidFill>
                  <a:schemeClr val="accent6"/>
                </a:solidFill>
              </a:rPr>
              <a:t>Integrates heterogeneous data: </a:t>
            </a:r>
            <a:r>
              <a:rPr lang="en-US" sz="3600" dirty="0" smtClean="0">
                <a:solidFill>
                  <a:srgbClr val="000000"/>
                </a:solidFill>
              </a:rPr>
              <a:t>web pages, databases, CSV, web APIs, images, etc.</a:t>
            </a:r>
          </a:p>
          <a:p>
            <a:pPr>
              <a:spcBef>
                <a:spcPts val="2064"/>
              </a:spcBef>
            </a:pPr>
            <a:r>
              <a:rPr lang="en-US" sz="3600" dirty="0" smtClean="0">
                <a:solidFill>
                  <a:schemeClr val="accent6"/>
                </a:solidFill>
              </a:rPr>
              <a:t>Scales </a:t>
            </a:r>
            <a:r>
              <a:rPr lang="en-US" sz="3600" dirty="0" smtClean="0">
                <a:solidFill>
                  <a:srgbClr val="000000"/>
                </a:solidFill>
              </a:rPr>
              <a:t>to ~100 million pages, ~3 billion facts</a:t>
            </a:r>
          </a:p>
          <a:p>
            <a:pPr>
              <a:spcBef>
                <a:spcPts val="2064"/>
              </a:spcBef>
            </a:pPr>
            <a:r>
              <a:rPr lang="en-US" sz="3600" dirty="0" smtClean="0">
                <a:solidFill>
                  <a:schemeClr val="accent6"/>
                </a:solidFill>
              </a:rPr>
              <a:t>Deployed </a:t>
            </a:r>
            <a:r>
              <a:rPr lang="en-US" sz="3600" dirty="0" smtClean="0">
                <a:solidFill>
                  <a:srgbClr val="000000"/>
                </a:solidFill>
              </a:rPr>
              <a:t>to law enforcement</a:t>
            </a:r>
          </a:p>
          <a:p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33524" y="1695343"/>
            <a:ext cx="4076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C00000">
                    <a:lumMod val="60000"/>
                    <a:lumOff val="40000"/>
                  </a:srgbClr>
                </a:solidFill>
                <a:latin typeface="Cracked"/>
                <a:cs typeface="Cracked"/>
              </a:rPr>
              <a:t>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94" y="3893946"/>
            <a:ext cx="8847013" cy="11951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1200"/>
              </a:spcAft>
              <a:defRPr sz="3200">
                <a:solidFill>
                  <a:schemeClr val="bg1"/>
                </a:solidFill>
                <a:latin typeface="Cracked"/>
                <a:cs typeface="Cracked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4000" dirty="0" err="1">
                <a:solidFill>
                  <a:srgbClr val="7EB606">
                    <a:lumMod val="60000"/>
                    <a:lumOff val="40000"/>
                  </a:srgbClr>
                </a:solidFill>
                <a:latin typeface="Impact"/>
                <a:cs typeface="Impact"/>
              </a:rPr>
              <a:t>d</a:t>
            </a:r>
            <a:r>
              <a:rPr lang="en-US" sz="4000" dirty="0" err="1" smtClean="0">
                <a:solidFill>
                  <a:srgbClr val="7EB606">
                    <a:lumMod val="60000"/>
                    <a:lumOff val="40000"/>
                  </a:srgbClr>
                </a:solidFill>
                <a:latin typeface="Impact"/>
                <a:cs typeface="Impact"/>
              </a:rPr>
              <a:t>ig.isi.edu</a:t>
            </a:r>
            <a:endParaRPr lang="en-US" sz="4000" dirty="0" smtClean="0">
              <a:solidFill>
                <a:srgbClr val="7EB606">
                  <a:lumMod val="60000"/>
                  <a:lumOff val="40000"/>
                </a:srgbClr>
              </a:solidFill>
              <a:latin typeface="Impact"/>
              <a:cs typeface="Impact"/>
            </a:endParaRPr>
          </a:p>
          <a:p>
            <a:r>
              <a:rPr lang="en-US" sz="2800" dirty="0" smtClean="0">
                <a:solidFill>
                  <a:srgbClr val="7EB606">
                    <a:lumMod val="60000"/>
                    <a:lumOff val="40000"/>
                  </a:srgbClr>
                </a:solidFill>
                <a:latin typeface="Impact"/>
                <a:cs typeface="Impact"/>
              </a:rPr>
              <a:t>Open Source, Apache 2 License</a:t>
            </a:r>
            <a:endParaRPr lang="en-US" sz="2800" dirty="0">
              <a:solidFill>
                <a:srgbClr val="7EB606">
                  <a:lumMod val="60000"/>
                  <a:lumOff val="40000"/>
                </a:srgbClr>
              </a:solidFill>
              <a:latin typeface="Impact"/>
              <a:cs typeface="Impac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Salient Statistics on </a:t>
            </a:r>
            <a:br>
              <a:rPr lang="en-US" dirty="0" smtClean="0"/>
            </a:br>
            <a:r>
              <a:rPr lang="en-US" dirty="0" smtClean="0"/>
              <a:t>Human Trafficking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523514" cy="4525963"/>
          </a:xfrm>
        </p:spPr>
        <p:txBody>
          <a:bodyPr/>
          <a:lstStyle/>
          <a:p>
            <a:r>
              <a:rPr lang="en-US" sz="2800" dirty="0">
                <a:latin typeface="Ostrich Sans Rounded Medium"/>
              </a:rPr>
              <a:t>Profits per Year: </a:t>
            </a:r>
            <a:r>
              <a:rPr lang="en-US" sz="2800" dirty="0">
                <a:solidFill>
                  <a:schemeClr val="accent6"/>
                </a:solidFill>
                <a:latin typeface="Ostrich Sans Rounded Medium"/>
              </a:rPr>
              <a:t>$32 Billion</a:t>
            </a:r>
          </a:p>
          <a:p>
            <a:r>
              <a:rPr lang="en-US" sz="2800" dirty="0">
                <a:latin typeface="Ostrich Sans Rounded Medium"/>
              </a:rPr>
              <a:t>Average Age of Entry To Prostitution in the US:	</a:t>
            </a:r>
            <a:r>
              <a:rPr lang="en-US" sz="2800" dirty="0">
                <a:solidFill>
                  <a:srgbClr val="C00000"/>
                </a:solidFill>
                <a:latin typeface="Ostrich Sans Rounded Medium"/>
              </a:rPr>
              <a:t>14</a:t>
            </a:r>
          </a:p>
          <a:p>
            <a:r>
              <a:rPr lang="en-US" sz="2800" dirty="0">
                <a:latin typeface="Ostrich Sans Rounded Medium"/>
              </a:rPr>
              <a:t>PIMP’s Profit Per Victim Per Year</a:t>
            </a:r>
            <a:r>
              <a:rPr lang="en-US" sz="2800" dirty="0" smtClean="0">
                <a:latin typeface="Ostrich Sans Rounded Medium"/>
              </a:rPr>
              <a:t>: </a:t>
            </a:r>
            <a:r>
              <a:rPr lang="en-US" sz="2800" dirty="0" smtClean="0">
                <a:solidFill>
                  <a:srgbClr val="C00000"/>
                </a:solidFill>
                <a:latin typeface="Ostrich Sans Rounded Medium"/>
              </a:rPr>
              <a:t>$</a:t>
            </a:r>
            <a:r>
              <a:rPr lang="en-US" sz="2800" dirty="0">
                <a:solidFill>
                  <a:srgbClr val="C00000"/>
                </a:solidFill>
                <a:latin typeface="Ostrich Sans Rounded Medium"/>
              </a:rPr>
              <a:t>150,000</a:t>
            </a:r>
          </a:p>
          <a:p>
            <a:r>
              <a:rPr lang="en-US" sz="2800" dirty="0">
                <a:latin typeface="Ostrich Sans Rounded Medium"/>
              </a:rPr>
              <a:t>Advertising Budget On the Web:	</a:t>
            </a:r>
            <a:r>
              <a:rPr lang="en-US" sz="2800" dirty="0">
                <a:solidFill>
                  <a:srgbClr val="C00000"/>
                </a:solidFill>
                <a:latin typeface="Ostrich Sans Rounded Medium"/>
              </a:rPr>
              <a:t>$45 Million</a:t>
            </a:r>
            <a:endParaRPr lang="en-US" sz="28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1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14400"/>
            <a:ext cx="9143999" cy="44722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Task: Tracking the Victim’s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35" y="1600200"/>
            <a:ext cx="4021873" cy="3016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" y="1600201"/>
            <a:ext cx="4351292" cy="30164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/>
          <p:cNvSpPr txBox="1"/>
          <p:nvPr/>
        </p:nvSpPr>
        <p:spPr>
          <a:xfrm>
            <a:off x="0" y="5386626"/>
            <a:ext cx="9143999" cy="86177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&gt; 100 million pages advertising adult services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USC Information Sciences Institute</a:t>
            </a:r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CC-By 2.0         </a:t>
            </a:r>
            <a:fld id="{7B5E8283-92CB-2E47-839C-9DAC7329B6CC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392"/>
          <a:stretch/>
        </p:blipFill>
        <p:spPr>
          <a:xfrm>
            <a:off x="0" y="762000"/>
            <a:ext cx="91440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271"/>
            <a:ext cx="8229600" cy="85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Example: Investigating a Reported Victim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44118" y="5502913"/>
            <a:ext cx="7326432" cy="86177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San Diego, where else?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060"/>
          <a:stretch/>
        </p:blipFill>
        <p:spPr>
          <a:xfrm>
            <a:off x="0" y="1140034"/>
            <a:ext cx="9144000" cy="57548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DIG Interface: </a:t>
            </a:r>
            <a:r>
              <a:rPr lang="en-US" sz="4000" dirty="0" smtClean="0">
                <a:solidFill>
                  <a:srgbClr val="5AAB35"/>
                </a:solidFill>
              </a:rPr>
              <a:t>Find the locations where a potential victim was advertised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039309" y="6253753"/>
            <a:ext cx="3976255" cy="365125"/>
          </a:xfrm>
        </p:spPr>
        <p:txBody>
          <a:bodyPr/>
          <a:lstStyle/>
          <a:p>
            <a:r>
              <a:rPr lang="en-US" dirty="0" smtClean="0"/>
              <a:t>CC-By 2.0         </a:t>
            </a:r>
            <a:fld id="{7B5E8283-92CB-2E47-839C-9DAC7329B6C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Steps</a:t>
            </a:r>
            <a:r>
              <a:rPr lang="en-US" sz="6000" dirty="0" smtClean="0"/>
              <a:t> To Build a </a:t>
            </a:r>
            <a:r>
              <a:rPr lang="en-US" sz="6000" dirty="0" smtClean="0">
                <a:solidFill>
                  <a:srgbClr val="7EB606"/>
                </a:solidFill>
              </a:rPr>
              <a:t>DIG</a:t>
            </a:r>
            <a:endParaRPr lang="en-US" sz="6000" dirty="0">
              <a:solidFill>
                <a:srgbClr val="7EB60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USC Information Sciences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CC-By 2.0         </a:t>
            </a:r>
            <a:fld id="{7B5E8283-92CB-2E47-839C-9DAC7329B6C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dig-architectur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6"/>
          <a:stretch/>
        </p:blipFill>
        <p:spPr>
          <a:xfrm>
            <a:off x="0" y="2361729"/>
            <a:ext cx="9144000" cy="221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291" y="46810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Impact"/>
                <a:cs typeface="Impact"/>
              </a:rPr>
              <a:t>Data A</a:t>
            </a:r>
            <a:r>
              <a:rPr lang="en-US" sz="1600" dirty="0" smtClean="0">
                <a:latin typeface="Impact"/>
                <a:cs typeface="Impact"/>
              </a:rPr>
              <a:t>cquisition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591" y="4690839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  <a:br>
              <a:rPr lang="en-US" sz="1600" dirty="0" smtClean="0">
                <a:latin typeface="Impact"/>
                <a:cs typeface="Impact"/>
              </a:rPr>
            </a:br>
            <a:r>
              <a:rPr lang="en-US" sz="1600" dirty="0" smtClean="0">
                <a:latin typeface="Impact"/>
                <a:cs typeface="Impact"/>
              </a:rPr>
              <a:t>Extraction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932" y="4692962"/>
            <a:ext cx="184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Feature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Alignment</a:t>
            </a:r>
            <a:endParaRPr lang="en-US" sz="1600" dirty="0">
              <a:latin typeface="Impact"/>
              <a:cs typeface="Impact"/>
            </a:endParaRPr>
          </a:p>
          <a:p>
            <a:endParaRPr lang="en-US" sz="16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053" y="4707027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Entity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Resolution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384" y="4692962"/>
            <a:ext cx="184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Graph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Construction</a:t>
            </a:r>
            <a:endParaRPr lang="en-US" sz="1600" dirty="0"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1903" y="4738250"/>
            <a:ext cx="1843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Impact"/>
                <a:cs typeface="Impact"/>
              </a:rPr>
              <a:t>User </a:t>
            </a:r>
          </a:p>
          <a:p>
            <a:pPr algn="ctr"/>
            <a:r>
              <a:rPr lang="en-US" sz="1600" dirty="0" smtClean="0">
                <a:latin typeface="Impact"/>
                <a:cs typeface="Impact"/>
              </a:rPr>
              <a:t>Interface</a:t>
            </a:r>
            <a:endParaRPr lang="en-US" sz="1600" dirty="0">
              <a:latin typeface="Impact"/>
              <a:cs typeface="Impact"/>
            </a:endParaRPr>
          </a:p>
          <a:p>
            <a:endParaRPr lang="en-US" sz="32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316924" y="4139497"/>
            <a:ext cx="0" cy="541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2394307" y="4139497"/>
            <a:ext cx="6798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75500" y="4139496"/>
            <a:ext cx="0" cy="5377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60503" y="4139497"/>
            <a:ext cx="0" cy="55134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686800" y="4217895"/>
            <a:ext cx="0" cy="551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6531388" y="4249256"/>
            <a:ext cx="9510" cy="4437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4911" y="4676676"/>
            <a:ext cx="131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mpact"/>
                <a:cs typeface="Impact"/>
              </a:rPr>
              <a:t>Data A</a:t>
            </a:r>
            <a:r>
              <a:rPr lang="en-US" sz="1600" dirty="0" smtClean="0">
                <a:solidFill>
                  <a:srgbClr val="FF0000"/>
                </a:solidFill>
                <a:latin typeface="Impact"/>
                <a:cs typeface="Impact"/>
              </a:rPr>
              <a:t>cquisition</a:t>
            </a:r>
            <a:endParaRPr lang="en-US" sz="1600" dirty="0">
              <a:solidFill>
                <a:srgbClr val="FF0000"/>
              </a:solidFill>
              <a:latin typeface="Impact"/>
              <a:cs typeface="Impact"/>
            </a:endParaRPr>
          </a:p>
          <a:p>
            <a:endParaRPr lang="en-US" sz="4000" dirty="0" smtClean="0">
              <a:latin typeface="Avenir Next Condensed Demi Bold"/>
              <a:cs typeface="Avenir Next Condensed Demi Bold"/>
            </a:endParaRPr>
          </a:p>
        </p:txBody>
      </p:sp>
      <p:cxnSp>
        <p:nvCxnSpPr>
          <p:cNvPr id="45" name="Straight Arrow Connector 44"/>
          <p:cNvCxnSpPr>
            <a:stCxn id="44" idx="0"/>
          </p:cNvCxnSpPr>
          <p:nvPr/>
        </p:nvCxnSpPr>
        <p:spPr>
          <a:xfrm flipV="1">
            <a:off x="1312544" y="4135097"/>
            <a:ext cx="0" cy="54157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200" dirty="0" smtClean="0">
            <a:latin typeface="Avenir Next Condensed Demi Bold"/>
            <a:cs typeface="Avenir Next Condensed Demi 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200" dirty="0" smtClean="0">
            <a:latin typeface="Avenir Next Condensed Demi Bold"/>
            <a:cs typeface="Avenir Next Condensed Demi Bold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15743</TotalTime>
  <Words>1339</Words>
  <Application>Microsoft Macintosh PowerPoint</Application>
  <PresentationFormat>On-screen Show (4:3)</PresentationFormat>
  <Paragraphs>396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Avenir Next Condensed Demi Bold</vt:lpstr>
      <vt:lpstr>Avenir Next Condensed Regular</vt:lpstr>
      <vt:lpstr>Calibri</vt:lpstr>
      <vt:lpstr>Cracked</vt:lpstr>
      <vt:lpstr>Gill Sans</vt:lpstr>
      <vt:lpstr>Impact</vt:lpstr>
      <vt:lpstr>Ostrich Sans Medium</vt:lpstr>
      <vt:lpstr>Ostrich Sans Rounded Medium</vt:lpstr>
      <vt:lpstr>Source Code Pro Black</vt:lpstr>
      <vt:lpstr>Wingdings</vt:lpstr>
      <vt:lpstr>Arial</vt:lpstr>
      <vt:lpstr>Office Theme</vt:lpstr>
      <vt:lpstr>1_Office Theme</vt:lpstr>
      <vt:lpstr>Building knowledge graphs  in DIG</vt:lpstr>
      <vt:lpstr>Goal</vt:lpstr>
      <vt:lpstr>Use Case: Human Trafficking</vt:lpstr>
      <vt:lpstr>Use Case: Human Trafficking</vt:lpstr>
      <vt:lpstr>Salient Statistics on  Human Trafficking</vt:lpstr>
      <vt:lpstr>Task: Tracking the Victim’s Locations</vt:lpstr>
      <vt:lpstr>Example: Investigating a Reported Victim</vt:lpstr>
      <vt:lpstr>DIG Interface: Find the locations where a potential victim was advertised </vt:lpstr>
      <vt:lpstr>Steps To Build a DIG</vt:lpstr>
      <vt:lpstr>Data Acquisition</vt:lpstr>
      <vt:lpstr>Steps To Build a DIG</vt:lpstr>
      <vt:lpstr>Feature Extraction</vt:lpstr>
      <vt:lpstr>Feature Extraction from Text</vt:lpstr>
      <vt:lpstr>20 Examples</vt:lpstr>
      <vt:lpstr>1,000’s of Tasks (2 Cents/Sentence)</vt:lpstr>
      <vt:lpstr>Performance of CRF Extractors</vt:lpstr>
      <vt:lpstr>Structured Extraction</vt:lpstr>
      <vt:lpstr>Automated Extraction</vt:lpstr>
      <vt:lpstr>Unsupervised Extraction Tool</vt:lpstr>
      <vt:lpstr>Extraction Evaluation</vt:lpstr>
      <vt:lpstr>Steps To Build a DIG</vt:lpstr>
      <vt:lpstr>Feature Alignment</vt:lpstr>
      <vt:lpstr>Karma: Mapping Data to Ontologies</vt:lpstr>
      <vt:lpstr>Karma Solves Feature Alignment</vt:lpstr>
      <vt:lpstr>Feature Alignment Statistics</vt:lpstr>
      <vt:lpstr>Steps To Build a DIG</vt:lpstr>
      <vt:lpstr>Entity Resolution</vt:lpstr>
      <vt:lpstr>Entity Resolutuion on Strong Attributes</vt:lpstr>
      <vt:lpstr>Linking Using Text Similarity</vt:lpstr>
      <vt:lpstr>Linking Using Image Similarity</vt:lpstr>
      <vt:lpstr>Unsupervised Collective Entity Resolution</vt:lpstr>
      <vt:lpstr>Unsupervised Collective Entity Resolution</vt:lpstr>
      <vt:lpstr>Steps To Build a DIG</vt:lpstr>
      <vt:lpstr>Graph Construction</vt:lpstr>
      <vt:lpstr>Elastic Search Data Model</vt:lpstr>
      <vt:lpstr>Indexing for High Performance  Knowledge Graph Queries</vt:lpstr>
      <vt:lpstr>Steps To Build a DIG</vt:lpstr>
      <vt:lpstr>PowerPoint Presentation</vt:lpstr>
      <vt:lpstr>PowerPoint Presentation</vt:lpstr>
      <vt:lpstr>DIG Deployment for Human Trafficking</vt:lpstr>
      <vt:lpstr>PowerPoint Presentation</vt:lpstr>
      <vt:lpstr>DIG Applications</vt:lpstr>
      <vt:lpstr>Conclusions</vt:lpstr>
      <vt:lpstr>PowerPoint Presentation</vt:lpstr>
    </vt:vector>
  </TitlesOfParts>
  <Company>USC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Szekely</dc:creator>
  <cp:lastModifiedBy>Craig A. Knoblock</cp:lastModifiedBy>
  <cp:revision>585</cp:revision>
  <cp:lastPrinted>2014-09-16T03:19:38Z</cp:lastPrinted>
  <dcterms:created xsi:type="dcterms:W3CDTF">2014-09-10T17:56:16Z</dcterms:created>
  <dcterms:modified xsi:type="dcterms:W3CDTF">2017-01-26T22:18:47Z</dcterms:modified>
</cp:coreProperties>
</file>